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9" r:id="rId3"/>
    <p:sldId id="257" r:id="rId4"/>
    <p:sldId id="365" r:id="rId5"/>
    <p:sldId id="367" r:id="rId6"/>
    <p:sldId id="370" r:id="rId7"/>
    <p:sldId id="356" r:id="rId8"/>
    <p:sldId id="369" r:id="rId9"/>
    <p:sldId id="373" r:id="rId10"/>
    <p:sldId id="372" r:id="rId11"/>
    <p:sldId id="374" r:id="rId12"/>
    <p:sldId id="326" r:id="rId13"/>
    <p:sldId id="327" r:id="rId14"/>
    <p:sldId id="358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8F"/>
    <a:srgbClr val="4BACC6"/>
    <a:srgbClr val="434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5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856"/>
      </p:cViewPr>
      <p:guideLst>
        <p:guide orient="horz" pos="2172"/>
        <p:guide pos="38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tags" Target="tags/tag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tags" Target="../tags/tag26.xml"/><Relationship Id="rId7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tags" Target="../tags/tag30.xml"/><Relationship Id="rId5" Type="http://schemas.openxmlformats.org/officeDocument/2006/relationships/tags" Target="../tags/tag31.xml"/><Relationship Id="rId6" Type="http://schemas.openxmlformats.org/officeDocument/2006/relationships/tags" Target="../tags/tag32.xml"/><Relationship Id="rId7" Type="http://schemas.openxmlformats.org/officeDocument/2006/relationships/tags" Target="../tags/tag33.xml"/><Relationship Id="rId8" Type="http://schemas.openxmlformats.org/officeDocument/2006/relationships/tags" Target="../tags/tag34.xml"/><Relationship Id="rId9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4" Type="http://schemas.openxmlformats.org/officeDocument/2006/relationships/tags" Target="../tags/tag45.xml"/><Relationship Id="rId5" Type="http://schemas.openxmlformats.org/officeDocument/2006/relationships/tags" Target="../tags/tag46.xml"/><Relationship Id="rId6" Type="http://schemas.openxmlformats.org/officeDocument/2006/relationships/tags" Target="../tags/tag47.xml"/><Relationship Id="rId7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2" Type="http://schemas.openxmlformats.org/officeDocument/2006/relationships/tags" Target="../tags/tag4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2" Type="http://schemas.openxmlformats.org/officeDocument/2006/relationships/tags" Target="../tags/tag4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2" Type="http://schemas.openxmlformats.org/officeDocument/2006/relationships/tags" Target="../tags/tag5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2" Type="http://schemas.openxmlformats.org/officeDocument/2006/relationships/tags" Target="../tags/tag5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课程回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272117" y="1557867"/>
            <a:ext cx="9791700" cy="0"/>
          </a:xfrm>
          <a:prstGeom prst="line">
            <a:avLst/>
          </a:prstGeom>
          <a:noFill/>
          <a:ln w="28575" cap="flat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l" defTabSz="1282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charset="-128"/>
              <a:cs typeface="+mn-cs"/>
              <a:sym typeface="Helvetica" charset="0"/>
            </a:endParaRPr>
          </a:p>
        </p:txBody>
      </p:sp>
      <p:sp>
        <p:nvSpPr>
          <p:cNvPr id="10" name="流程图: 终止 9"/>
          <p:cNvSpPr/>
          <p:nvPr/>
        </p:nvSpPr>
        <p:spPr>
          <a:xfrm>
            <a:off x="3200400" y="1356784"/>
            <a:ext cx="1331384" cy="378884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导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新</a:t>
            </a:r>
            <a:r>
              <a:rPr kumimoji="0" lang="zh-CN" altLang="zh-CN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课</a:t>
            </a:r>
          </a:p>
        </p:txBody>
      </p:sp>
      <p:sp>
        <p:nvSpPr>
          <p:cNvPr id="11" name="流程图: 终止 10"/>
          <p:cNvSpPr/>
          <p:nvPr/>
        </p:nvSpPr>
        <p:spPr>
          <a:xfrm>
            <a:off x="4690533" y="1356784"/>
            <a:ext cx="1331384" cy="378884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获新知</a:t>
            </a:r>
            <a:endParaRPr kumimoji="0" lang="zh-CN" altLang="zh-CN" sz="1865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流程图: 终止 11"/>
          <p:cNvSpPr/>
          <p:nvPr/>
        </p:nvSpPr>
        <p:spPr>
          <a:xfrm>
            <a:off x="6239933" y="1344084"/>
            <a:ext cx="1329267" cy="378884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达标测</a:t>
            </a:r>
            <a:endParaRPr kumimoji="0" lang="zh-CN" altLang="zh-CN" sz="1865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流程图: 终止 12"/>
          <p:cNvSpPr/>
          <p:nvPr/>
        </p:nvSpPr>
        <p:spPr>
          <a:xfrm>
            <a:off x="7791451" y="1350433"/>
            <a:ext cx="1329267" cy="376767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小</a:t>
            </a:r>
            <a:r>
              <a:rPr kumimoji="0" lang="zh-CN" altLang="zh-CN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结</a:t>
            </a:r>
          </a:p>
        </p:txBody>
      </p:sp>
      <p:sp>
        <p:nvSpPr>
          <p:cNvPr id="14" name="流程图: 终止 13"/>
          <p:cNvSpPr/>
          <p:nvPr/>
        </p:nvSpPr>
        <p:spPr>
          <a:xfrm>
            <a:off x="1631951" y="1350433"/>
            <a:ext cx="1329267" cy="376767"/>
          </a:xfrm>
          <a:prstGeom prst="flowChartTerminator">
            <a:avLst/>
          </a:prstGeom>
          <a:solidFill>
            <a:srgbClr val="C5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验</a:t>
            </a:r>
            <a:r>
              <a:rPr kumimoji="0" lang="zh-CN" altLang="zh-CN" sz="186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课</a:t>
            </a: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前</a:t>
            </a:r>
            <a:endParaRPr kumimoji="0" lang="zh-CN" altLang="zh-CN" sz="186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5" name="流程图: 终止 14"/>
          <p:cNvSpPr/>
          <p:nvPr/>
        </p:nvSpPr>
        <p:spPr>
          <a:xfrm>
            <a:off x="9345084" y="1341967"/>
            <a:ext cx="1329267" cy="376767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课后拓</a:t>
            </a:r>
            <a:endParaRPr kumimoji="0" lang="zh-CN" altLang="zh-CN" sz="1865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246284"/>
            <a:ext cx="2844800" cy="47625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69861DC-2EDD-4039-B67D-9D5113DC4A6D}" type="datetimeFigureOut">
              <a:rPr kumimoji="0" lang="zh-CN" altLang="en-US" sz="11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2022/11/24</a:t>
            </a:fld>
            <a:endParaRPr kumimoji="0" lang="zh-CN" altLang="en-US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246284"/>
            <a:ext cx="3860800" cy="47625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246284"/>
            <a:ext cx="2844800" cy="476251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BE7338-1A29-4681-B708-9E4B9D6A31E9}" type="slidenum"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80" y="1443355"/>
            <a:ext cx="9799320" cy="92900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80" y="2696845"/>
            <a:ext cx="9799320" cy="328993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结束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图片 8" descr="u=3254570027,1083902425&amp;fm=26&amp;gp=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983" y="-12700"/>
            <a:ext cx="3022600" cy="1991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9"/>
          <p:cNvPicPr>
            <a:picLocks noChangeAspect="1"/>
          </p:cNvPicPr>
          <p:nvPr userDrawn="1"/>
        </p:nvPicPr>
        <p:blipFill>
          <a:blip r:embed="rId3"/>
          <a:srcRect t="37567" b="-406"/>
          <a:stretch>
            <a:fillRect/>
          </a:stretch>
        </p:blipFill>
        <p:spPr>
          <a:xfrm>
            <a:off x="-35983" y="294217"/>
            <a:ext cx="12240683" cy="660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354918" y="1979085"/>
            <a:ext cx="59203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谢    谢！</a:t>
            </a:r>
          </a:p>
        </p:txBody>
      </p:sp>
      <p:sp>
        <p:nvSpPr>
          <p:cNvPr id="12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246284"/>
            <a:ext cx="2844800" cy="47625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65" noProof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246284"/>
            <a:ext cx="3860800" cy="47625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65" noProof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246284"/>
            <a:ext cx="2844800" cy="476251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tags" Target="../tags/tag2.xml"/><Relationship Id="rId15" Type="http://schemas.openxmlformats.org/officeDocument/2006/relationships/tags" Target="../tags/tag3.xml"/><Relationship Id="rId16" Type="http://schemas.openxmlformats.org/officeDocument/2006/relationships/tags" Target="../tags/tag4.xml"/><Relationship Id="rId17" Type="http://schemas.openxmlformats.org/officeDocument/2006/relationships/tags" Target="../tags/tag5.xml"/><Relationship Id="rId18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2CE3-58D4-4EAA-90BC-E2DDBC63902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74DC2-CE76-4E0C-A9B5-30CA9AA1E4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12140" y="202565"/>
            <a:ext cx="4230370" cy="82931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872490" y="1016635"/>
            <a:ext cx="10428605" cy="0"/>
          </a:xfrm>
          <a:prstGeom prst="line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 userDrawn="1"/>
        </p:nvSpPr>
        <p:spPr>
          <a:xfrm>
            <a:off x="7475855" y="365760"/>
            <a:ext cx="382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精工</a:t>
            </a:r>
            <a:r>
              <a:rPr lang="en-US" altLang="zh-CN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zh-CN" altLang="en-US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精艺</a:t>
            </a:r>
            <a:r>
              <a:rPr lang="en-US" altLang="zh-CN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</a:t>
            </a:r>
            <a:r>
              <a:rPr lang="zh-CN" altLang="en-US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匠心</a:t>
            </a:r>
            <a:r>
              <a:rPr lang="en-US" altLang="zh-CN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zh-CN" altLang="en-US" sz="2800">
                <a:solidFill>
                  <a:schemeClr val="accent6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匠魂</a:t>
            </a:r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21475" y="4429190"/>
            <a:ext cx="1918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b="1" dirty="0">
                <a:solidFill>
                  <a:srgbClr val="FFFFFF"/>
                </a:solidFill>
                <a:latin typeface="思源黑体 Normal"/>
                <a:ea typeface="思源黑体 Normal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思源黑体 Normal"/>
                <a:ea typeface="思源黑体 Normal"/>
              </a:rPr>
              <a:t>2022 </a:t>
            </a:r>
            <a:r>
              <a:rPr lang="zh-CN" altLang="en-US" sz="2400" b="1" dirty="0">
                <a:solidFill>
                  <a:srgbClr val="FFFFFF"/>
                </a:solidFill>
                <a:latin typeface="思源黑体 Normal"/>
                <a:ea typeface="思源黑体 Normal"/>
              </a:rPr>
              <a:t>年 </a:t>
            </a:r>
            <a:r>
              <a:rPr lang="en-US" altLang="zh-CN" sz="2400" b="1" dirty="0" smtClean="0">
                <a:solidFill>
                  <a:srgbClr val="FFFFFF"/>
                </a:solidFill>
                <a:latin typeface="思源黑体 Normal"/>
                <a:ea typeface="思源黑体 Normal"/>
              </a:rPr>
              <a:t>11</a:t>
            </a:r>
            <a:r>
              <a:rPr lang="zh-CN" altLang="en-US" sz="2400" b="1" dirty="0" smtClean="0">
                <a:solidFill>
                  <a:srgbClr val="FFFFFF"/>
                </a:solidFill>
                <a:latin typeface="思源黑体 Normal"/>
                <a:ea typeface="思源黑体 Normal"/>
              </a:rPr>
              <a:t>月</a:t>
            </a:r>
            <a:endParaRPr lang="zh-CN" altLang="en-US" sz="2400" b="1" dirty="0">
              <a:solidFill>
                <a:srgbClr val="FFFFFF"/>
              </a:solidFill>
              <a:latin typeface="思源黑体 Normal"/>
              <a:ea typeface="思源黑体 Normal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1" y="3765892"/>
            <a:ext cx="533474" cy="543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AC521E-071B-422B-B01C-14636E5F5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5920" y="2377440"/>
            <a:ext cx="6149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dirty="0" smtClean="0"/>
              <a:t>《Health and Fitness》</a:t>
            </a:r>
            <a:endParaRPr kumimoji="1" lang="zh-CN" altLang="en-US" sz="4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097780" y="3565837"/>
            <a:ext cx="350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———</a:t>
            </a:r>
            <a:r>
              <a:rPr kumimoji="1" lang="zh-CN" altLang="en-US" sz="2000" dirty="0" smtClean="0"/>
              <a:t>主讲人：刘劼昊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13520" r="-321" b="35578"/>
          <a:stretch>
            <a:fillRect/>
          </a:stretch>
        </p:blipFill>
        <p:spPr>
          <a:xfrm>
            <a:off x="6075336" y="2479151"/>
            <a:ext cx="6133409" cy="4361741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-1" fmla="*/ 6948025 w 7577047"/>
              <a:gd name="connsiteY0-2" fmla="*/ 0 h 5949573"/>
              <a:gd name="connsiteX1-3" fmla="*/ 7577047 w 7577047"/>
              <a:gd name="connsiteY1-4" fmla="*/ 11837 h 5949573"/>
              <a:gd name="connsiteX2-5" fmla="*/ 6304235 w 7577047"/>
              <a:gd name="connsiteY2-6" fmla="*/ 638503 h 5949573"/>
              <a:gd name="connsiteX3-7" fmla="*/ 6159164 w 7577047"/>
              <a:gd name="connsiteY3-8" fmla="*/ 903382 h 5949573"/>
              <a:gd name="connsiteX4-9" fmla="*/ 6161282 w 7577047"/>
              <a:gd name="connsiteY4-10" fmla="*/ 909843 h 5949573"/>
              <a:gd name="connsiteX5-11" fmla="*/ 6459895 w 7577047"/>
              <a:gd name="connsiteY5-12" fmla="*/ 956143 h 5949573"/>
              <a:gd name="connsiteX6-13" fmla="*/ 7577047 w 7577047"/>
              <a:gd name="connsiteY6-14" fmla="*/ 407003 h 5949573"/>
              <a:gd name="connsiteX7-15" fmla="*/ 7577047 w 7577047"/>
              <a:gd name="connsiteY7-16" fmla="*/ 3261454 h 5949573"/>
              <a:gd name="connsiteX8-17" fmla="*/ 2564157 w 7577047"/>
              <a:gd name="connsiteY8-18" fmla="*/ 5735814 h 5949573"/>
              <a:gd name="connsiteX9-19" fmla="*/ 233491 w 7577047"/>
              <a:gd name="connsiteY9-20" fmla="*/ 4944407 h 5949573"/>
              <a:gd name="connsiteX10-21" fmla="*/ 213372 w 7577047"/>
              <a:gd name="connsiteY10-22" fmla="*/ 4903490 h 5949573"/>
              <a:gd name="connsiteX11-23" fmla="*/ 1004379 w 7577047"/>
              <a:gd name="connsiteY11-24" fmla="*/ 2571260 h 5949573"/>
              <a:gd name="connsiteX12-25" fmla="*/ 2132121 w 7577047"/>
              <a:gd name="connsiteY12-26" fmla="*/ 2014584 h 5949573"/>
              <a:gd name="connsiteX13-27" fmla="*/ 2176595 w 7577047"/>
              <a:gd name="connsiteY13-28" fmla="*/ 2049039 h 5949573"/>
              <a:gd name="connsiteX14-29" fmla="*/ 2467796 w 7577047"/>
              <a:gd name="connsiteY14-30" fmla="*/ 2139486 h 5949573"/>
              <a:gd name="connsiteX15-31" fmla="*/ 2781234 w 7577047"/>
              <a:gd name="connsiteY15-32" fmla="*/ 2058730 h 5949573"/>
              <a:gd name="connsiteX16" fmla="*/ 6948025 w 7577047"/>
              <a:gd name="connsiteY16" fmla="*/ 0 h 5949573"/>
              <a:gd name="connsiteX0-33" fmla="*/ 6948025 w 7580006"/>
              <a:gd name="connsiteY0-34" fmla="*/ 0 h 5949573"/>
              <a:gd name="connsiteX1-35" fmla="*/ 7580006 w 7580006"/>
              <a:gd name="connsiteY1-36" fmla="*/ 0 h 5949573"/>
              <a:gd name="connsiteX2-37" fmla="*/ 6304235 w 7580006"/>
              <a:gd name="connsiteY2-38" fmla="*/ 638503 h 5949573"/>
              <a:gd name="connsiteX3-39" fmla="*/ 6159164 w 7580006"/>
              <a:gd name="connsiteY3-40" fmla="*/ 903382 h 5949573"/>
              <a:gd name="connsiteX4-41" fmla="*/ 6161282 w 7580006"/>
              <a:gd name="connsiteY4-42" fmla="*/ 909843 h 5949573"/>
              <a:gd name="connsiteX5-43" fmla="*/ 6459895 w 7580006"/>
              <a:gd name="connsiteY5-44" fmla="*/ 956143 h 5949573"/>
              <a:gd name="connsiteX6-45" fmla="*/ 7577047 w 7580006"/>
              <a:gd name="connsiteY6-46" fmla="*/ 407003 h 5949573"/>
              <a:gd name="connsiteX7-47" fmla="*/ 7577047 w 7580006"/>
              <a:gd name="connsiteY7-48" fmla="*/ 3261454 h 5949573"/>
              <a:gd name="connsiteX8-49" fmla="*/ 2564157 w 7580006"/>
              <a:gd name="connsiteY8-50" fmla="*/ 5735814 h 5949573"/>
              <a:gd name="connsiteX9-51" fmla="*/ 233491 w 7580006"/>
              <a:gd name="connsiteY9-52" fmla="*/ 4944407 h 5949573"/>
              <a:gd name="connsiteX10-53" fmla="*/ 213372 w 7580006"/>
              <a:gd name="connsiteY10-54" fmla="*/ 4903490 h 5949573"/>
              <a:gd name="connsiteX11-55" fmla="*/ 1004379 w 7580006"/>
              <a:gd name="connsiteY11-56" fmla="*/ 2571260 h 5949573"/>
              <a:gd name="connsiteX12-57" fmla="*/ 2132121 w 7580006"/>
              <a:gd name="connsiteY12-58" fmla="*/ 2014584 h 5949573"/>
              <a:gd name="connsiteX13-59" fmla="*/ 2176595 w 7580006"/>
              <a:gd name="connsiteY13-60" fmla="*/ 2049039 h 5949573"/>
              <a:gd name="connsiteX14-61" fmla="*/ 2467796 w 7580006"/>
              <a:gd name="connsiteY14-62" fmla="*/ 2139486 h 5949573"/>
              <a:gd name="connsiteX15-63" fmla="*/ 2781234 w 7580006"/>
              <a:gd name="connsiteY15-64" fmla="*/ 2058730 h 5949573"/>
              <a:gd name="connsiteX16-65" fmla="*/ 6948025 w 7580006"/>
              <a:gd name="connsiteY16-66" fmla="*/ 0 h 5949573"/>
              <a:gd name="connsiteX0-67" fmla="*/ 6948025 w 7585924"/>
              <a:gd name="connsiteY0-68" fmla="*/ 0 h 5949573"/>
              <a:gd name="connsiteX1-69" fmla="*/ 7585924 w 7585924"/>
              <a:gd name="connsiteY1-70" fmla="*/ 0 h 5949573"/>
              <a:gd name="connsiteX2-71" fmla="*/ 6304235 w 7585924"/>
              <a:gd name="connsiteY2-72" fmla="*/ 638503 h 5949573"/>
              <a:gd name="connsiteX3-73" fmla="*/ 6159164 w 7585924"/>
              <a:gd name="connsiteY3-74" fmla="*/ 903382 h 5949573"/>
              <a:gd name="connsiteX4-75" fmla="*/ 6161282 w 7585924"/>
              <a:gd name="connsiteY4-76" fmla="*/ 909843 h 5949573"/>
              <a:gd name="connsiteX5-77" fmla="*/ 6459895 w 7585924"/>
              <a:gd name="connsiteY5-78" fmla="*/ 956143 h 5949573"/>
              <a:gd name="connsiteX6-79" fmla="*/ 7577047 w 7585924"/>
              <a:gd name="connsiteY6-80" fmla="*/ 407003 h 5949573"/>
              <a:gd name="connsiteX7-81" fmla="*/ 7577047 w 7585924"/>
              <a:gd name="connsiteY7-82" fmla="*/ 3261454 h 5949573"/>
              <a:gd name="connsiteX8-83" fmla="*/ 2564157 w 7585924"/>
              <a:gd name="connsiteY8-84" fmla="*/ 5735814 h 5949573"/>
              <a:gd name="connsiteX9-85" fmla="*/ 233491 w 7585924"/>
              <a:gd name="connsiteY9-86" fmla="*/ 4944407 h 5949573"/>
              <a:gd name="connsiteX10-87" fmla="*/ 213372 w 7585924"/>
              <a:gd name="connsiteY10-88" fmla="*/ 4903490 h 5949573"/>
              <a:gd name="connsiteX11-89" fmla="*/ 1004379 w 7585924"/>
              <a:gd name="connsiteY11-90" fmla="*/ 2571260 h 5949573"/>
              <a:gd name="connsiteX12-91" fmla="*/ 2132121 w 7585924"/>
              <a:gd name="connsiteY12-92" fmla="*/ 2014584 h 5949573"/>
              <a:gd name="connsiteX13-93" fmla="*/ 2176595 w 7585924"/>
              <a:gd name="connsiteY13-94" fmla="*/ 2049039 h 5949573"/>
              <a:gd name="connsiteX14-95" fmla="*/ 2467796 w 7585924"/>
              <a:gd name="connsiteY14-96" fmla="*/ 2139486 h 5949573"/>
              <a:gd name="connsiteX15-97" fmla="*/ 2781234 w 7585924"/>
              <a:gd name="connsiteY15-98" fmla="*/ 2058730 h 5949573"/>
              <a:gd name="connsiteX16-99" fmla="*/ 6948025 w 7585924"/>
              <a:gd name="connsiteY16-100" fmla="*/ 0 h 59495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65" y="connsiteY16-6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gradFill>
            <a:gsLst>
              <a:gs pos="0">
                <a:srgbClr val="009E9F"/>
              </a:gs>
              <a:gs pos="100000">
                <a:schemeClr val="accent4"/>
              </a:gs>
            </a:gsLst>
            <a:lin ang="2700000" scaled="0"/>
          </a:grad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1E6777-C442-47B1-A237-AFEE43CF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5" y="76183"/>
            <a:ext cx="4591691" cy="8668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66B0D9-0A30-4FF6-B3B7-69368B689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02" y="230457"/>
            <a:ext cx="4115374" cy="724001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751956" y="1649097"/>
            <a:ext cx="278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39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58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78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97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80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smtClean="0">
                <a:solidFill>
                  <a:srgbClr val="009E9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Think </a:t>
            </a:r>
            <a:r>
              <a:rPr lang="en-US" altLang="zh-CN" sz="2400" b="1">
                <a:solidFill>
                  <a:srgbClr val="009E9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and match.</a:t>
            </a:r>
            <a:endParaRPr lang="en-US" altLang="zh-CN" sz="2400" b="1" dirty="0">
              <a:solidFill>
                <a:srgbClr val="009E9F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482" y="2112029"/>
            <a:ext cx="4000500" cy="4000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74402" y="3341181"/>
            <a:ext cx="2009401" cy="212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allergy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fever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under pressure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toothache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stomachache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8" name="组合 24"/>
          <p:cNvGrpSpPr/>
          <p:nvPr/>
        </p:nvGrpSpPr>
        <p:grpSpPr>
          <a:xfrm>
            <a:off x="3894200" y="1670563"/>
            <a:ext cx="7340920" cy="5187437"/>
            <a:chOff x="3924794" y="861879"/>
            <a:chExt cx="6712883" cy="518743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7550" y="861879"/>
              <a:ext cx="4737101" cy="238518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4794" y="3774843"/>
              <a:ext cx="6712883" cy="2274473"/>
            </a:xfrm>
            <a:prstGeom prst="rect">
              <a:avLst/>
            </a:prstGeom>
          </p:spPr>
        </p:pic>
      </p:grpSp>
      <p:sp>
        <p:nvSpPr>
          <p:cNvPr id="11" name="椭圆 10"/>
          <p:cNvSpPr/>
          <p:nvPr/>
        </p:nvSpPr>
        <p:spPr>
          <a:xfrm>
            <a:off x="5321735" y="3780466"/>
            <a:ext cx="419100" cy="3318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58399" y="3867760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C00000"/>
                </a:solidFill>
              </a:rPr>
              <a:t>fever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462359" y="3834599"/>
            <a:ext cx="419100" cy="41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2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90436" y="3882603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stomachache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026170" y="6375259"/>
            <a:ext cx="474866" cy="349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3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03460" y="6078591"/>
            <a:ext cx="238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                                         </a:t>
            </a:r>
            <a:r>
              <a:rPr lang="en-US" altLang="zh-CN" b="1" dirty="0" smtClean="0">
                <a:solidFill>
                  <a:srgbClr val="C00000"/>
                </a:solidFill>
              </a:rPr>
              <a:t>allergy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64350" y="6166659"/>
            <a:ext cx="419100" cy="41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4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13935" y="6052093"/>
            <a:ext cx="238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/>
              <a:t>                                         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r>
              <a:rPr lang="en-US" altLang="zh-CN" b="1" dirty="0" smtClean="0">
                <a:solidFill>
                  <a:srgbClr val="C00000"/>
                </a:solidFill>
              </a:rPr>
              <a:t>toothache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413409" y="6252939"/>
            <a:ext cx="307801" cy="3675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5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98707" y="6131881"/>
            <a:ext cx="238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>
                <a:solidFill>
                  <a:srgbClr val="C00000"/>
                </a:solidFill>
              </a:rPr>
              <a:t>                                         </a:t>
            </a:r>
            <a:r>
              <a:rPr lang="en-US" altLang="zh-CN" b="1" dirty="0" smtClean="0">
                <a:solidFill>
                  <a:srgbClr val="C00000"/>
                </a:solidFill>
              </a:rPr>
              <a:t>under pressure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1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8316D2-B781-4E4A-A754-CBC31F88B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944" y="1519494"/>
            <a:ext cx="5056797" cy="5620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58318" y="3289771"/>
            <a:ext cx="2507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allergy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：</a:t>
            </a:r>
            <a:r>
              <a:rPr lang="zh-CN" altLang="en-US" sz="2000" dirty="0" smtClean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过敏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fever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：</a:t>
            </a:r>
            <a:r>
              <a:rPr lang="zh-CN" altLang="en-US" sz="2000" dirty="0" smtClean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发烧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under 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pressure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：</a:t>
            </a:r>
            <a:r>
              <a:rPr lang="zh-CN" altLang="en-US" dirty="0">
                <a:solidFill>
                  <a:srgbClr val="C00000"/>
                </a:solidFill>
              </a:rPr>
              <a:t>在</a:t>
            </a:r>
            <a:r>
              <a:rPr lang="zh-CN" altLang="en-US" sz="2000" dirty="0" smtClean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压力下</a:t>
            </a:r>
            <a:endParaRPr lang="en-US" altLang="zh-CN" sz="2000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toothache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：牙疼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• 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stomachache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：胃疼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20389" y="2184426"/>
            <a:ext cx="836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What’s  wrong with you?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800" dirty="0" smtClean="0"/>
              <a:t>I  have</a:t>
            </a:r>
            <a:r>
              <a:rPr kumimoji="1" lang="mr-IN" altLang="zh-CN" sz="2800" dirty="0" smtClean="0"/>
              <a:t>……</a:t>
            </a:r>
            <a:r>
              <a:rPr kumimoji="1" lang="en-US" altLang="zh-CN" sz="2800" dirty="0" smtClean="0"/>
              <a:t> 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820389" y="3625933"/>
            <a:ext cx="4286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How long have you been like this?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800" dirty="0" smtClean="0"/>
              <a:t>Since</a:t>
            </a:r>
            <a:r>
              <a:rPr kumimoji="1" lang="mr-IN" altLang="zh-CN" sz="2800" dirty="0" smtClean="0"/>
              <a:t>……</a:t>
            </a:r>
            <a:r>
              <a:rPr kumimoji="1" lang="en-US" altLang="zh-CN" sz="2800" dirty="0" smtClean="0"/>
              <a:t>  Is there anything I can do about it? I feel really bad.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You should</a:t>
            </a:r>
            <a:r>
              <a:rPr kumimoji="1" lang="mr-IN" altLang="zh-CN" sz="2800" dirty="0" smtClean="0">
                <a:solidFill>
                  <a:srgbClr val="C00000"/>
                </a:solidFill>
              </a:rPr>
              <a:t>……</a:t>
            </a:r>
            <a:endParaRPr kumimoji="1" lang="zh-CN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11EC1A-16F2-4DE3-B9BA-77580D115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grpSp>
        <p:nvGrpSpPr>
          <p:cNvPr id="3" name="组合 4"/>
          <p:cNvGrpSpPr/>
          <p:nvPr/>
        </p:nvGrpSpPr>
        <p:grpSpPr>
          <a:xfrm>
            <a:off x="0" y="1889881"/>
            <a:ext cx="10695088" cy="4880078"/>
            <a:chOff x="-310323" y="1553909"/>
            <a:chExt cx="10695088" cy="48800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0323" y="1553909"/>
              <a:ext cx="4880078" cy="4880078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4355051" y="2920778"/>
              <a:ext cx="6029714" cy="2361229"/>
            </a:xfrm>
            <a:prstGeom prst="roundRect">
              <a:avLst>
                <a:gd name="adj" fmla="val 13022"/>
              </a:avLst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1597" y="1659048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39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58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78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97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80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solidFill>
                  <a:srgbClr val="009E9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Think and discuss.</a:t>
            </a:r>
            <a:endParaRPr lang="en-US" altLang="zh-CN" sz="2400" b="1" dirty="0">
              <a:solidFill>
                <a:srgbClr val="009E9F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5575437" y="1751381"/>
            <a:ext cx="3931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39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58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78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97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80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思考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并</a:t>
            </a:r>
            <a:r>
              <a:rPr lang="zh-CN" altLang="en-US"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讨论运动给身心带来的益处。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9" name="组合 15"/>
          <p:cNvGrpSpPr/>
          <p:nvPr/>
        </p:nvGrpSpPr>
        <p:grpSpPr>
          <a:xfrm>
            <a:off x="1" y="2594011"/>
            <a:ext cx="12191999" cy="4263989"/>
            <a:chOff x="1" y="1861954"/>
            <a:chExt cx="12191999" cy="4263989"/>
          </a:xfrm>
        </p:grpSpPr>
        <p:sp>
          <p:nvSpPr>
            <p:cNvPr id="10" name="折角形 14"/>
            <p:cNvSpPr/>
            <p:nvPr/>
          </p:nvSpPr>
          <p:spPr>
            <a:xfrm>
              <a:off x="1" y="1861954"/>
              <a:ext cx="12191999" cy="4263989"/>
            </a:xfrm>
            <a:prstGeom prst="foldedCorner">
              <a:avLst/>
            </a:prstGeom>
            <a:solidFill>
              <a:srgbClr val="AAD9D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705873" y="3442451"/>
              <a:ext cx="2463158" cy="50034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/>
                <a:t>be stronger</a:t>
              </a:r>
              <a:endParaRPr lang="zh-CN" altLang="en-US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2108200" y="3776556"/>
              <a:ext cx="457200" cy="1062143"/>
            </a:xfrm>
            <a:prstGeom prst="rect">
              <a:avLst/>
            </a:prstGeom>
            <a:solidFill>
              <a:srgbClr val="E5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508500" y="2565400"/>
              <a:ext cx="1206500" cy="469900"/>
            </a:xfrm>
            <a:prstGeom prst="rect">
              <a:avLst/>
            </a:prstGeom>
            <a:solidFill>
              <a:srgbClr val="E5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705873" y="4258180"/>
              <a:ext cx="2463158" cy="50034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/>
                <a:t>be more confident</a:t>
              </a:r>
              <a:endParaRPr lang="zh-CN" altLang="en-US" b="1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536389" y="3442451"/>
              <a:ext cx="2463158" cy="50034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/>
                <a:t>feel happier</a:t>
              </a:r>
              <a:endParaRPr lang="zh-CN" altLang="en-US" b="1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7536389" y="4258180"/>
              <a:ext cx="2463158" cy="5003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b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e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more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energetic</a:t>
              </a:r>
              <a:r>
                <a:rPr lang="zh-CN" altLang="en-US" b="1" dirty="0" smtClean="0"/>
                <a:t> </a:t>
              </a:r>
              <a:endParaRPr lang="zh-CN" alt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5F2F77D-8ED8-49B2-BC8C-A43EF51C6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4113" y="2355742"/>
            <a:ext cx="10497141" cy="34778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</a:t>
            </a:r>
            <a:r>
              <a:rPr kumimoji="1" lang="en-US" altLang="zh-CN" sz="4400" dirty="0" smtClean="0"/>
              <a:t>It’s important to take care of yourself in this </a:t>
            </a:r>
            <a:r>
              <a:rPr kumimoji="1" lang="en-US" altLang="zh-CN" sz="4400" dirty="0" err="1" smtClean="0"/>
              <a:t>life.Except</a:t>
            </a:r>
            <a:r>
              <a:rPr kumimoji="1" lang="en-US" altLang="zh-CN" sz="4400" dirty="0" smtClean="0"/>
              <a:t> for</a:t>
            </a:r>
            <a:r>
              <a:rPr kumimoji="1" lang="zh-CN" altLang="en-US" sz="4400" dirty="0" smtClean="0"/>
              <a:t> </a:t>
            </a:r>
            <a:r>
              <a:rPr kumimoji="1" lang="en-US" altLang="zh-CN" sz="4400" dirty="0" smtClean="0"/>
              <a:t>your</a:t>
            </a:r>
            <a:r>
              <a:rPr kumimoji="1" lang="zh-CN" altLang="en-US" sz="4400" dirty="0" smtClean="0"/>
              <a:t> </a:t>
            </a:r>
            <a:r>
              <a:rPr kumimoji="1" lang="en-US" altLang="zh-CN" sz="4400" dirty="0" smtClean="0"/>
              <a:t>health,</a:t>
            </a:r>
            <a:r>
              <a:rPr kumimoji="1" lang="zh-CN" altLang="en-US" sz="4400" dirty="0" smtClean="0"/>
              <a:t> </a:t>
            </a:r>
            <a:r>
              <a:rPr kumimoji="1" lang="en-US" altLang="zh-CN" sz="4400" dirty="0" smtClean="0"/>
              <a:t>nothing is yours.</a:t>
            </a:r>
          </a:p>
          <a:p>
            <a:r>
              <a:rPr kumimoji="1" lang="en-US" altLang="zh-CN" sz="4400" dirty="0" smtClean="0"/>
              <a:t>(</a:t>
            </a:r>
            <a:r>
              <a:rPr kumimoji="1" lang="zh-CN" altLang="en-US" sz="4400" dirty="0" smtClean="0"/>
              <a:t>人这一生重要的是照顾好自己，除了你的健康，什么都不属于你。）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54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5B8AF7C-BE4C-4A79-A68A-0557A9A4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pic>
        <p:nvPicPr>
          <p:cNvPr id="44" name="Antonia🔝 2022-11-11 00.44.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88" y="1471961"/>
            <a:ext cx="10727473" cy="5386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D56297-E452-4561-AD1D-488D6BE6F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6342" y="1594625"/>
            <a:ext cx="3245004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0070C0"/>
                </a:solidFill>
              </a:rPr>
              <a:t>Think and discuss</a:t>
            </a:r>
            <a:endParaRPr kumimoji="1"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88674" y="2416787"/>
            <a:ext cx="8385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smtClean="0">
                <a:solidFill>
                  <a:schemeClr val="accent2"/>
                </a:solidFill>
              </a:rPr>
              <a:t>What happened</a:t>
            </a:r>
          </a:p>
          <a:p>
            <a:r>
              <a:rPr kumimoji="1" lang="en-US" altLang="zh-CN" sz="7200" b="1" dirty="0">
                <a:solidFill>
                  <a:schemeClr val="accent2"/>
                </a:solidFill>
              </a:rPr>
              <a:t> </a:t>
            </a:r>
            <a:r>
              <a:rPr kumimoji="1" lang="en-US" altLang="zh-CN" sz="7200" b="1" dirty="0" smtClean="0">
                <a:solidFill>
                  <a:schemeClr val="accent2"/>
                </a:solidFill>
              </a:rPr>
              <a:t>     in 2019 ?</a:t>
            </a:r>
            <a:endParaRPr kumimoji="1" lang="zh-CN" altLang="en-US" sz="7200" b="1" dirty="0">
              <a:solidFill>
                <a:schemeClr val="accent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790" y="3992136"/>
            <a:ext cx="3137210" cy="286586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1777"/>
            <a:ext cx="4081346" cy="27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D56297-E452-4561-AD1D-488D6BE6F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0946" y="1932957"/>
            <a:ext cx="8207298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 smtClean="0">
                <a:solidFill>
                  <a:schemeClr val="accent2"/>
                </a:solidFill>
              </a:rPr>
              <a:t>COVID-19:</a:t>
            </a:r>
            <a:r>
              <a:rPr kumimoji="1" lang="zh-CN" altLang="en-US" sz="4800" b="1" dirty="0" smtClean="0">
                <a:solidFill>
                  <a:schemeClr val="accent2"/>
                </a:solidFill>
              </a:rPr>
              <a:t> </a:t>
            </a:r>
            <a:r>
              <a:rPr kumimoji="1" lang="zh-CN" altLang="en-US" sz="4800" b="1" dirty="0" smtClean="0">
                <a:solidFill>
                  <a:srgbClr val="FF8F8F"/>
                </a:solidFill>
              </a:rPr>
              <a:t>新</a:t>
            </a:r>
            <a:r>
              <a:rPr kumimoji="1" lang="zh-CN" altLang="en-US" sz="4800" b="1" dirty="0" smtClean="0">
                <a:solidFill>
                  <a:srgbClr val="FF8F8F"/>
                </a:solidFill>
              </a:rPr>
              <a:t>型冠状病毒肺炎</a:t>
            </a:r>
            <a:endParaRPr kumimoji="1" lang="zh-CN" altLang="en-US" sz="4800" b="1" dirty="0">
              <a:solidFill>
                <a:srgbClr val="FF8F8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0945" y="3758168"/>
            <a:ext cx="8207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CO: </a:t>
            </a:r>
            <a:r>
              <a:rPr kumimoji="1" lang="zh-CN" altLang="en-US" sz="2800" dirty="0" smtClean="0"/>
              <a:t>冠</a:t>
            </a:r>
            <a:r>
              <a:rPr kumimoji="1" lang="zh-CN" altLang="en-US" sz="2800" dirty="0" smtClean="0"/>
              <a:t>状</a:t>
            </a:r>
            <a:r>
              <a:rPr kumimoji="1" lang="zh-CN" altLang="en-US" sz="2800" dirty="0" smtClean="0"/>
              <a:t>物</a:t>
            </a:r>
            <a:r>
              <a:rPr kumimoji="1" lang="en-US" altLang="zh-CN" sz="2800" dirty="0" smtClean="0"/>
              <a:t>(corona</a:t>
            </a:r>
            <a:r>
              <a:rPr kumimoji="1" lang="en-US" altLang="zh-CN" sz="2800" dirty="0"/>
              <a:t>)  /</a:t>
            </a:r>
            <a:r>
              <a:rPr kumimoji="1" lang="en-US" altLang="zh-CN" sz="2800" dirty="0" err="1" smtClean="0"/>
              <a:t>kə</a:t>
            </a:r>
            <a:r>
              <a:rPr kumimoji="1" lang="el-GR" altLang="zh-CN" sz="2800" dirty="0" smtClean="0"/>
              <a:t>΄</a:t>
            </a:r>
            <a:r>
              <a:rPr kumimoji="1" lang="en-US" altLang="zh-CN" sz="2800" dirty="0" err="1"/>
              <a:t>rᴏ</a:t>
            </a:r>
            <a:r>
              <a:rPr kumimoji="1" lang="en-US" altLang="zh-CN" sz="2800" dirty="0" err="1" smtClean="0"/>
              <a:t>ʊnə</a:t>
            </a:r>
            <a:r>
              <a:rPr kumimoji="1" lang="en-US" altLang="zh-CN" sz="2800" dirty="0" smtClean="0"/>
              <a:t>/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VI:   </a:t>
            </a:r>
            <a:r>
              <a:rPr kumimoji="1" lang="zh-CN" altLang="en-US" sz="2800" dirty="0" smtClean="0"/>
              <a:t>病毒（</a:t>
            </a:r>
            <a:r>
              <a:rPr kumimoji="1" lang="en-US" altLang="zh-CN" sz="2800" dirty="0" smtClean="0"/>
              <a:t>virus</a:t>
            </a:r>
            <a:r>
              <a:rPr kumimoji="1" lang="zh-CN" altLang="en-US" sz="2800" dirty="0" smtClean="0"/>
              <a:t>）</a:t>
            </a:r>
            <a:r>
              <a:rPr kumimoji="1" lang="en-US" altLang="zh-CN" sz="2800" dirty="0" smtClean="0"/>
              <a:t>/</a:t>
            </a:r>
            <a:r>
              <a:rPr kumimoji="1" lang="el-GR" altLang="zh-CN" sz="2800" dirty="0" smtClean="0"/>
              <a:t>΄</a:t>
            </a:r>
            <a:r>
              <a:rPr kumimoji="1" lang="en-US" altLang="zh-CN" sz="2800" dirty="0" err="1"/>
              <a:t>vaɪrəs</a:t>
            </a:r>
            <a:r>
              <a:rPr kumimoji="1" lang="en-US" altLang="zh-CN" sz="2800" dirty="0" smtClean="0"/>
              <a:t>/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D:    </a:t>
            </a:r>
            <a:r>
              <a:rPr kumimoji="1" lang="zh-CN" altLang="en-US" sz="2800" dirty="0" smtClean="0"/>
              <a:t>疾病（</a:t>
            </a:r>
            <a:r>
              <a:rPr kumimoji="1" lang="en-US" altLang="zh-CN" sz="2800" dirty="0" smtClean="0"/>
              <a:t>disease</a:t>
            </a:r>
            <a:r>
              <a:rPr kumimoji="1" lang="zh-CN" altLang="en-US" sz="2800" dirty="0" smtClean="0"/>
              <a:t>）</a:t>
            </a:r>
            <a:r>
              <a:rPr kumimoji="1" lang="en-US" altLang="zh-CN" sz="2800" dirty="0"/>
              <a:t>/</a:t>
            </a:r>
            <a:r>
              <a:rPr kumimoji="1" lang="en-US" altLang="zh-CN" sz="2800" dirty="0" err="1" smtClean="0"/>
              <a:t>dɪ</a:t>
            </a:r>
            <a:r>
              <a:rPr kumimoji="1" lang="el-GR" altLang="zh-CN" sz="2800" dirty="0" smtClean="0"/>
              <a:t>΄</a:t>
            </a:r>
            <a:r>
              <a:rPr kumimoji="1" lang="en-US" altLang="zh-CN" sz="2800" dirty="0" err="1"/>
              <a:t>zi</a:t>
            </a:r>
            <a:r>
              <a:rPr kumimoji="1" lang="en-US" altLang="zh-CN" sz="2800" dirty="0" err="1" smtClean="0"/>
              <a:t>ːz</a:t>
            </a:r>
            <a:r>
              <a:rPr kumimoji="1" lang="en-US" altLang="zh-CN" sz="2800" dirty="0" smtClean="0"/>
              <a:t>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3256156"/>
            <a:ext cx="5054600" cy="360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6B1AD4-EA7A-4416-8EF0-9435FA91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029" y="1662110"/>
            <a:ext cx="4754337" cy="1938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88" y="3589955"/>
            <a:ext cx="8920975" cy="216276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2561" y="2131347"/>
            <a:ext cx="324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C00000"/>
                </a:solidFill>
              </a:rPr>
              <a:t>fever/</a:t>
            </a:r>
            <a:r>
              <a:rPr kumimoji="1" lang="el-GR" altLang="zh-CN" sz="2800" b="1" dirty="0" smtClean="0">
                <a:solidFill>
                  <a:srgbClr val="C00000"/>
                </a:solidFill>
              </a:rPr>
              <a:t>΄</a:t>
            </a:r>
            <a:r>
              <a:rPr kumimoji="1" lang="en-US" altLang="zh-CN" sz="2800" b="1" dirty="0">
                <a:solidFill>
                  <a:srgbClr val="C00000"/>
                </a:solidFill>
              </a:rPr>
              <a:t>fiː </a:t>
            </a:r>
            <a:r>
              <a:rPr kumimoji="1" lang="en-US" altLang="zh-CN" sz="2800" b="1" dirty="0" err="1" smtClean="0">
                <a:solidFill>
                  <a:srgbClr val="C00000"/>
                </a:solidFill>
              </a:rPr>
              <a:t>vər</a:t>
            </a:r>
            <a:r>
              <a:rPr kumimoji="1" lang="en-US" altLang="zh-CN" sz="2800" b="1" dirty="0" smtClean="0">
                <a:solidFill>
                  <a:srgbClr val="C00000"/>
                </a:solidFill>
              </a:rPr>
              <a:t>/: </a:t>
            </a:r>
            <a:r>
              <a:rPr kumimoji="1" lang="zh-CN" altLang="en-US" sz="2800" b="1" dirty="0" smtClean="0">
                <a:solidFill>
                  <a:srgbClr val="C00000"/>
                </a:solidFill>
              </a:rPr>
              <a:t>发烧</a:t>
            </a:r>
            <a:endParaRPr kumimoji="1"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22366" y="2168154"/>
            <a:ext cx="357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C00000"/>
                </a:solidFill>
              </a:rPr>
              <a:t>stomachache/</a:t>
            </a:r>
            <a:r>
              <a:rPr kumimoji="1" lang="el-GR" altLang="zh-CN" sz="2800" b="1" dirty="0">
                <a:solidFill>
                  <a:srgbClr val="C00000"/>
                </a:solidFill>
              </a:rPr>
              <a:t>΄</a:t>
            </a:r>
            <a:r>
              <a:rPr kumimoji="1" lang="en-US" altLang="zh-CN" sz="2800" b="1" dirty="0" err="1" smtClean="0">
                <a:solidFill>
                  <a:srgbClr val="C00000"/>
                </a:solidFill>
              </a:rPr>
              <a:t>stʌməkeɪk</a:t>
            </a:r>
            <a:r>
              <a:rPr kumimoji="1" lang="en-US" altLang="zh-CN" sz="2800" b="1" dirty="0" smtClean="0">
                <a:solidFill>
                  <a:srgbClr val="C00000"/>
                </a:solidFill>
              </a:rPr>
              <a:t>/:</a:t>
            </a:r>
            <a:r>
              <a:rPr kumimoji="1" lang="zh-CN" altLang="en-US" sz="2800" b="1" dirty="0" smtClean="0">
                <a:solidFill>
                  <a:srgbClr val="C00000"/>
                </a:solidFill>
              </a:rPr>
              <a:t> 胃疼</a:t>
            </a:r>
            <a:endParaRPr kumimoji="1"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4675" y="5910147"/>
            <a:ext cx="216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C00000"/>
                </a:solidFill>
              </a:rPr>
              <a:t>allergy: </a:t>
            </a:r>
            <a:r>
              <a:rPr kumimoji="1" lang="zh-CN" altLang="en-US" sz="2400" b="1" dirty="0" smtClean="0">
                <a:solidFill>
                  <a:srgbClr val="C00000"/>
                </a:solidFill>
              </a:rPr>
              <a:t>过敏</a:t>
            </a:r>
            <a:r>
              <a:rPr kumimoji="1" lang="en-US" altLang="zh-CN" sz="2400" b="1" dirty="0" smtClean="0">
                <a:solidFill>
                  <a:srgbClr val="C00000"/>
                </a:solidFill>
              </a:rPr>
              <a:t> 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04474" y="5910147"/>
            <a:ext cx="27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C00000"/>
                </a:solidFill>
              </a:rPr>
              <a:t>toothache: </a:t>
            </a:r>
            <a:r>
              <a:rPr kumimoji="1" lang="zh-CN" altLang="en-US" sz="2400" b="1" dirty="0" smtClean="0">
                <a:solidFill>
                  <a:srgbClr val="C00000"/>
                </a:solidFill>
              </a:rPr>
              <a:t>牙痛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22366" y="5910147"/>
            <a:ext cx="367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C00000"/>
                </a:solidFill>
              </a:rPr>
              <a:t>under </a:t>
            </a:r>
            <a:r>
              <a:rPr kumimoji="1" lang="en-US" altLang="zh-CN" sz="2400" b="1" u="sng" dirty="0" smtClean="0">
                <a:solidFill>
                  <a:srgbClr val="C00000"/>
                </a:solidFill>
              </a:rPr>
              <a:t>pressure</a:t>
            </a:r>
            <a:r>
              <a:rPr kumimoji="1" lang="en-US" altLang="zh-CN" sz="2400" b="1" dirty="0" smtClean="0">
                <a:solidFill>
                  <a:srgbClr val="C00000"/>
                </a:solidFill>
              </a:rPr>
              <a:t>:</a:t>
            </a:r>
            <a:r>
              <a:rPr kumimoji="1" lang="zh-CN" altLang="en-US" sz="2400" b="1" dirty="0" smtClean="0">
                <a:solidFill>
                  <a:srgbClr val="C00000"/>
                </a:solidFill>
              </a:rPr>
              <a:t>在压力下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7D56B7D-899C-4D4F-8185-0CD63A77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52" y="2321923"/>
            <a:ext cx="2882539" cy="35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95703" y="3512729"/>
            <a:ext cx="1561289" cy="1561289"/>
          </a:xfrm>
          <a:prstGeom prst="rect">
            <a:avLst/>
          </a:prstGeom>
          <a:solidFill>
            <a:srgbClr val="AAD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20196" y="2665577"/>
            <a:ext cx="2421503" cy="1514539"/>
          </a:xfrm>
          <a:prstGeom prst="roundRect">
            <a:avLst>
              <a:gd name="adj" fmla="val 50000"/>
            </a:avLst>
          </a:prstGeom>
          <a:solidFill>
            <a:srgbClr val="009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4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   02</a:t>
            </a:r>
            <a:endParaRPr lang="zh-CN" altLang="en-US" sz="4400" b="1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2384" y="2684718"/>
            <a:ext cx="410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27152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6B1AD4-EA7A-4416-8EF0-9435FA91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3" name="折角形 14"/>
          <p:cNvSpPr/>
          <p:nvPr/>
        </p:nvSpPr>
        <p:spPr>
          <a:xfrm>
            <a:off x="1" y="2084822"/>
            <a:ext cx="12191999" cy="4773178"/>
          </a:xfrm>
          <a:prstGeom prst="foldedCorner">
            <a:avLst/>
          </a:prstGeom>
          <a:solidFill>
            <a:srgbClr val="AAD9D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Jack, a German technician working in Shanghai, doesn</a:t>
            </a:r>
            <a:r>
              <a:rPr lang="en-US" altLang="zh-CN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i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t feel well and goes to see a doctor.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Good morning, Sir. Here is my appointment number.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Thank you. So, </a:t>
            </a:r>
            <a:r>
              <a:rPr lang="en-US" altLang="zh-CN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what</a:t>
            </a:r>
            <a:r>
              <a:rPr lang="en-US" altLang="zh-CN" b="1" u="sng" dirty="0">
                <a:solidFill>
                  <a:srgbClr val="C00000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s wrong with you</a:t>
            </a:r>
            <a:r>
              <a:rPr lang="en-US" altLang="zh-CN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I have a sore throat and a terrible cough, and my temperature is over 39°C.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I see. </a:t>
            </a:r>
            <a:r>
              <a:rPr lang="en-US" altLang="zh-CN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How long have you been like this?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Since yesterday evening.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Please open your mouth and say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Ah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”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. Hmmm, I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m afraid you have a bad cold.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Is there anything I can do about it? I feel really bad.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Yes, there is. Take this medicine one tablet three times a day, drink more water and do have a good rest.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What else should I pay attention to?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You should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avoid heavy food. And when you are feeling better, do more exercise.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Jack: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Thank you. When can I recover from it?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Doctor: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Well, it will take about one week.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67222" y="1464244"/>
            <a:ext cx="41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39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58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78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97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80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95" algn="l" defTabSz="108839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solidFill>
                  <a:srgbClr val="009E9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Listen, read and underline.</a:t>
            </a:r>
            <a:endParaRPr lang="en-US" altLang="zh-CN" sz="2400" b="1" dirty="0">
              <a:solidFill>
                <a:srgbClr val="009E9F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86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7D56B7D-899C-4D4F-8185-0CD63A77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7871" y="2123268"/>
            <a:ext cx="836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3600" dirty="0" smtClean="0">
                <a:solidFill>
                  <a:srgbClr val="C00000"/>
                </a:solidFill>
              </a:rPr>
              <a:t>What’s  wrong with you?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3600" dirty="0" smtClean="0"/>
              <a:t>I  have</a:t>
            </a:r>
            <a:r>
              <a:rPr kumimoji="1" lang="mr-IN" altLang="zh-CN" sz="3600" dirty="0" smtClean="0"/>
              <a:t>……</a:t>
            </a:r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1177871" y="3945279"/>
            <a:ext cx="10096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3600" dirty="0" smtClean="0">
                <a:solidFill>
                  <a:srgbClr val="C00000"/>
                </a:solidFill>
              </a:rPr>
              <a:t>How long have you been like this?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3600" dirty="0" smtClean="0"/>
              <a:t>Since</a:t>
            </a:r>
            <a:r>
              <a:rPr kumimoji="1" lang="mr-IN" altLang="zh-CN" sz="3600" dirty="0" smtClean="0"/>
              <a:t>……</a:t>
            </a:r>
            <a:r>
              <a:rPr kumimoji="1" lang="en-US" altLang="zh-CN" sz="3600" dirty="0" smtClean="0"/>
              <a:t>  Is there anything I can do about it? I feel really bad.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3600" dirty="0" smtClean="0">
                <a:solidFill>
                  <a:srgbClr val="C00000"/>
                </a:solidFill>
              </a:rPr>
              <a:t>You should</a:t>
            </a:r>
            <a:r>
              <a:rPr kumimoji="1" lang="mr-IN" altLang="zh-CN" sz="3600" dirty="0" smtClean="0">
                <a:solidFill>
                  <a:srgbClr val="C00000"/>
                </a:solidFill>
              </a:rPr>
              <a:t>……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CFEF7C7-AB39-415E-B8C3-BFF2DE29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5" y="76183"/>
            <a:ext cx="4591691" cy="8668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4FF684-E735-4580-B592-26E5DF712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7" y="214742"/>
            <a:ext cx="4115374" cy="724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49492" y="1998910"/>
            <a:ext cx="2944678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 smtClean="0">
                <a:solidFill>
                  <a:srgbClr val="C00000"/>
                </a:solidFill>
              </a:rPr>
              <a:t>Role-play</a:t>
            </a:r>
            <a:endParaRPr kumimoji="1" lang="zh-CN" altLang="en-US" sz="48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5809" y="3595609"/>
            <a:ext cx="9197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       两人一组，进行角色扮演，同学</a:t>
            </a:r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扮演双语国际幼儿园的幼师，同学</a:t>
            </a:r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扮演幼儿园的学生，现同学</a:t>
            </a:r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处出现了一些健康问题，作为双语幼师的你该如何给小朋友提出合理化的建议呢？    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293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NkODM3ZTkwYzMxMDkwOWMzOTc2Yzc4MmQyYzI5NW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最新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最新的模板</Template>
  <TotalTime>6246</TotalTime>
  <Words>552</Words>
  <Application>Microsoft Macintosh PowerPoint</Application>
  <PresentationFormat>宽屏</PresentationFormat>
  <Paragraphs>74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Helvetica</vt:lpstr>
      <vt:lpstr>Mangal</vt:lpstr>
      <vt:lpstr>MS PGothic</vt:lpstr>
      <vt:lpstr>Times New Roman</vt:lpstr>
      <vt:lpstr>Wingdings</vt:lpstr>
      <vt:lpstr>等线</vt:lpstr>
      <vt:lpstr>等线 Light</vt:lpstr>
      <vt:lpstr>华文行楷</vt:lpstr>
      <vt:lpstr>思源黑体 Normal</vt:lpstr>
      <vt:lpstr>宋体</vt:lpstr>
      <vt:lpstr>Arial</vt:lpstr>
      <vt:lpstr>Calibri</vt:lpstr>
      <vt:lpstr>思源黑体 CN Normal</vt:lpstr>
      <vt:lpstr>微软雅黑</vt:lpstr>
      <vt:lpstr>最新的模板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Company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Microsoft 帐户</cp:lastModifiedBy>
  <cp:revision>267</cp:revision>
  <dcterms:created xsi:type="dcterms:W3CDTF">2021-09-01T00:48:00Z</dcterms:created>
  <dcterms:modified xsi:type="dcterms:W3CDTF">2022-11-24T09:57:07Z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C83A935118A24D53BADF7F36E0451813</vt:lpwstr>
  </property>
  <property fmtid="{D5CDD505-2E9C-101B-9397-08002B2CF9AE}" pid="3" name="KSOProductBuildVer">
    <vt:lpwstr>2052-11.1.0.11875</vt:lpwstr>
  </property>
</Properties>
</file>