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618" r:id="rId4"/>
    <p:sldId id="270" r:id="rId5"/>
    <p:sldId id="264" r:id="rId6"/>
    <p:sldId id="595" r:id="rId7"/>
    <p:sldId id="478" r:id="rId8"/>
    <p:sldId id="570" r:id="rId9"/>
    <p:sldId id="622" r:id="rId10"/>
    <p:sldId id="596" r:id="rId11"/>
    <p:sldId id="620" r:id="rId12"/>
    <p:sldId id="621" r:id="rId13"/>
    <p:sldId id="619" r:id="rId14"/>
    <p:sldId id="520" r:id="rId15"/>
    <p:sldId id="521" r:id="rId16"/>
    <p:sldId id="522" r:id="rId17"/>
    <p:sldId id="523" r:id="rId18"/>
  </p:sldIdLst>
  <p:sldSz cx="12192000" cy="6858000"/>
  <p:notesSz cx="6858000" cy="9144000"/>
  <p:custDataLst>
    <p:tags r:id="rId22"/>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577"/>
    <p:restoredTop sz="94660"/>
  </p:normalViewPr>
  <p:slideViewPr>
    <p:cSldViewPr snapToGrid="0">
      <p:cViewPr varScale="1">
        <p:scale>
          <a:sx n="66" d="100"/>
          <a:sy n="66" d="100"/>
        </p:scale>
        <p:origin x="82" y="1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gs" Target="tags/tag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pic>
        <p:nvPicPr>
          <p:cNvPr id="2050" name="图片 6"/>
          <p:cNvPicPr>
            <a:picLocks noChangeAspect="1"/>
          </p:cNvPicPr>
          <p:nvPr userDrawn="1"/>
        </p:nvPicPr>
        <p:blipFill>
          <a:blip r:embed="rId2"/>
          <a:srcRect l="54997" t="45027"/>
          <a:stretch>
            <a:fillRect/>
          </a:stretch>
        </p:blipFill>
        <p:spPr>
          <a:xfrm>
            <a:off x="0" y="0"/>
            <a:ext cx="965200" cy="622300"/>
          </a:xfrm>
          <a:prstGeom prst="rect">
            <a:avLst/>
          </a:prstGeom>
          <a:noFill/>
          <a:ln w="9525">
            <a:noFill/>
          </a:ln>
        </p:spPr>
      </p:pic>
      <p:sp>
        <p:nvSpPr>
          <p:cNvPr id="8" name="直角三角形 7"/>
          <p:cNvSpPr/>
          <p:nvPr/>
        </p:nvSpPr>
        <p:spPr>
          <a:xfrm>
            <a:off x="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4"/>
              </a:solidFill>
              <a:effectLst/>
              <a:uLnTx/>
              <a:uFillTx/>
              <a:latin typeface="+mn-lt"/>
              <a:ea typeface="+mn-ea"/>
              <a:cs typeface="+mn-cs"/>
            </a:endParaRPr>
          </a:p>
        </p:txBody>
      </p:sp>
      <p:sp>
        <p:nvSpPr>
          <p:cNvPr id="9" name="直角三角形 8"/>
          <p:cNvSpPr/>
          <p:nvPr/>
        </p:nvSpPr>
        <p:spPr>
          <a:xfrm rot="10800000" flipV="1">
            <a:off x="1135380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文本框 9"/>
          <p:cNvSpPr txBox="1">
            <a:spLocks noChangeArrowheads="1"/>
          </p:cNvSpPr>
          <p:nvPr/>
        </p:nvSpPr>
        <p:spPr bwMode="auto">
          <a:xfrm>
            <a:off x="482600" y="0"/>
            <a:ext cx="103806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marL="0" marR="0" lvl="0" indent="457200" algn="l" defTabSz="914400" rtl="0" eaLnBrk="1" fontAlgn="base" latinLnBrk="0" hangingPunct="1">
              <a:lnSpc>
                <a:spcPct val="135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70AD47"/>
                </a:solidFill>
                <a:effectLst/>
                <a:uLnTx/>
                <a:uFillTx/>
                <a:latin typeface="黑体" panose="02010609060101010101" pitchFamily="49" charset="-122"/>
                <a:ea typeface="黑体" panose="02010609060101010101" pitchFamily="49" charset="-122"/>
                <a:cs typeface="+mn-cs"/>
              </a:rPr>
              <a:t>第二章　货币资金</a:t>
            </a:r>
            <a:endParaRPr kumimoji="0" lang="en-US" altLang="zh-CN" sz="2800" b="1" i="0" u="none" strike="noStrike" kern="1200" cap="none" spc="0" normalizeH="0" baseline="0" noProof="0" dirty="0">
              <a:ln>
                <a:noFill/>
              </a:ln>
              <a:solidFill>
                <a:srgbClr val="70AD47"/>
              </a:solidFill>
              <a:effectLst/>
              <a:uLnTx/>
              <a:uFillTx/>
              <a:latin typeface="Times New Roman" panose="02020603050405020304" pitchFamily="18" charset="0"/>
              <a:ea typeface="宋体" panose="02010600030101010101" pitchFamily="2" charset="-122"/>
              <a:cs typeface="+mn-cs"/>
            </a:endParaRPr>
          </a:p>
        </p:txBody>
      </p:sp>
      <p:sp>
        <p:nvSpPr>
          <p:cNvPr id="11"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6915A0D-83C7-43A5-8E8B-362ABBC11D70}"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BD232D7E-88D8-42F7-98A5-96E15708017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pic>
        <p:nvPicPr>
          <p:cNvPr id="2050" name="图片 6"/>
          <p:cNvPicPr>
            <a:picLocks noChangeAspect="1"/>
          </p:cNvPicPr>
          <p:nvPr userDrawn="1"/>
        </p:nvPicPr>
        <p:blipFill>
          <a:blip r:embed="rId2"/>
          <a:srcRect l="54997" t="45027"/>
          <a:stretch>
            <a:fillRect/>
          </a:stretch>
        </p:blipFill>
        <p:spPr>
          <a:xfrm>
            <a:off x="0" y="0"/>
            <a:ext cx="965200" cy="622300"/>
          </a:xfrm>
          <a:prstGeom prst="rect">
            <a:avLst/>
          </a:prstGeom>
          <a:noFill/>
          <a:ln w="9525">
            <a:noFill/>
          </a:ln>
        </p:spPr>
      </p:pic>
      <p:sp>
        <p:nvSpPr>
          <p:cNvPr id="8" name="直角三角形 7"/>
          <p:cNvSpPr/>
          <p:nvPr/>
        </p:nvSpPr>
        <p:spPr>
          <a:xfrm>
            <a:off x="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4"/>
              </a:solidFill>
              <a:effectLst/>
              <a:uLnTx/>
              <a:uFillTx/>
              <a:latin typeface="+mn-lt"/>
              <a:ea typeface="+mn-ea"/>
              <a:cs typeface="+mn-cs"/>
            </a:endParaRPr>
          </a:p>
        </p:txBody>
      </p:sp>
      <p:sp>
        <p:nvSpPr>
          <p:cNvPr id="9" name="直角三角形 8"/>
          <p:cNvSpPr/>
          <p:nvPr/>
        </p:nvSpPr>
        <p:spPr>
          <a:xfrm rot="10800000" flipV="1">
            <a:off x="1135380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文本框 9"/>
          <p:cNvSpPr txBox="1">
            <a:spLocks noChangeArrowheads="1"/>
          </p:cNvSpPr>
          <p:nvPr/>
        </p:nvSpPr>
        <p:spPr bwMode="auto">
          <a:xfrm>
            <a:off x="482600" y="0"/>
            <a:ext cx="103806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marL="0" marR="0" lvl="0" indent="457200" algn="l" defTabSz="914400" rtl="0" eaLnBrk="1" fontAlgn="base" latinLnBrk="0" hangingPunct="1">
              <a:lnSpc>
                <a:spcPct val="135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70AD47"/>
                </a:solidFill>
                <a:effectLst/>
                <a:uLnTx/>
                <a:uFillTx/>
                <a:latin typeface="黑体" panose="02010609060101010101" pitchFamily="49" charset="-122"/>
                <a:ea typeface="黑体" panose="02010609060101010101" pitchFamily="49" charset="-122"/>
                <a:cs typeface="+mn-cs"/>
              </a:rPr>
              <a:t>第二章　货币资金</a:t>
            </a:r>
            <a:endParaRPr kumimoji="0" lang="en-US" altLang="zh-CN" sz="2800" b="1" i="0" u="none" strike="noStrike" kern="1200" cap="none" spc="0" normalizeH="0" baseline="0" noProof="0" dirty="0">
              <a:ln>
                <a:noFill/>
              </a:ln>
              <a:solidFill>
                <a:srgbClr val="70AD47"/>
              </a:solidFill>
              <a:effectLst/>
              <a:uLnTx/>
              <a:uFillTx/>
              <a:latin typeface="Times New Roman" panose="02020603050405020304" pitchFamily="18" charset="0"/>
              <a:ea typeface="宋体" panose="02010600030101010101" pitchFamily="2" charset="-122"/>
              <a:cs typeface="+mn-cs"/>
            </a:endParaRPr>
          </a:p>
        </p:txBody>
      </p:sp>
      <p:sp>
        <p:nvSpPr>
          <p:cNvPr id="11"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6915A0D-83C7-43A5-8E8B-362ABBC11D70}"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BD232D7E-88D8-42F7-98A5-96E15708017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635" y="0"/>
            <a:ext cx="12192635" cy="685863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二、全月一次加权平均法的特点</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简单易懂、核算工作量少</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发出存货成本在月末才能计算出来，平时只知道库存数量，无法随时了解存货资金的占用情况。</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三、先进先出法的适用范围</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en-US" altLang="zh-CN" sz="3200" b="1" dirty="0">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32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2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收发业务频繁的存货。</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p:cNvPicPr>
            <a:picLocks noChangeAspect="1"/>
          </p:cNvPicPr>
          <p:nvPr/>
        </p:nvPicPr>
        <p:blipFill>
          <a:blip r:embed="rId1"/>
          <a:srcRect b="75611"/>
          <a:stretch>
            <a:fillRect/>
          </a:stretch>
        </p:blipFill>
        <p:spPr>
          <a:xfrm>
            <a:off x="131445" y="0"/>
            <a:ext cx="12057380" cy="1654175"/>
          </a:xfrm>
          <a:prstGeom prst="rect">
            <a:avLst/>
          </a:prstGeom>
        </p:spPr>
      </p:pic>
      <p:sp>
        <p:nvSpPr>
          <p:cNvPr id="4" name="文本框 3"/>
          <p:cNvSpPr txBox="1"/>
          <p:nvPr/>
        </p:nvSpPr>
        <p:spPr>
          <a:xfrm>
            <a:off x="386080" y="1995805"/>
            <a:ext cx="12098020" cy="3784600"/>
          </a:xfrm>
          <a:prstGeom prst="rect">
            <a:avLst/>
          </a:prstGeom>
          <a:noFill/>
        </p:spPr>
        <p:txBody>
          <a:bodyPr wrap="square" rtlCol="0">
            <a:spAutoFit/>
          </a:bodyPr>
          <a:p>
            <a:r>
              <a:rPr sz="4000"/>
              <a:t>2022年5月初,柏林工厂结存甲材料2000千克，单价3.50元，共计7000元。5 月发生的有关甲材料的收发业务如下:</a:t>
            </a:r>
            <a:endParaRPr sz="4000"/>
          </a:p>
          <a:p>
            <a:r>
              <a:rPr sz="4000"/>
              <a:t>1</a:t>
            </a:r>
            <a:r>
              <a:rPr lang="zh-CN" sz="4000"/>
              <a:t>、</a:t>
            </a:r>
            <a:r>
              <a:rPr sz="4000"/>
              <a:t>3日,购入甲材料1000千克,单价3.90元,共计3900</a:t>
            </a:r>
            <a:r>
              <a:rPr lang="zh-CN" sz="4000"/>
              <a:t>元</a:t>
            </a:r>
            <a:endParaRPr lang="zh-CN" sz="4000"/>
          </a:p>
          <a:p>
            <a:r>
              <a:rPr lang="en-US" altLang="zh-CN" sz="4000"/>
              <a:t>2</a:t>
            </a:r>
            <a:r>
              <a:rPr lang="zh-CN" altLang="en-US" sz="4000"/>
              <a:t>、</a:t>
            </a:r>
            <a:r>
              <a:rPr sz="4000"/>
              <a:t>10日,发出甲材料1600千克</a:t>
            </a:r>
            <a:endParaRPr sz="4000"/>
          </a:p>
          <a:p>
            <a:r>
              <a:rPr lang="en-US" sz="4000"/>
              <a:t>3</a:t>
            </a:r>
            <a:r>
              <a:rPr lang="zh-CN" altLang="en-US" sz="4000"/>
              <a:t>、</a:t>
            </a:r>
            <a:r>
              <a:rPr sz="4000"/>
              <a:t>21 日,发出甲材料 1 000 千克</a:t>
            </a:r>
            <a:endParaRPr sz="4000"/>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 name="文本框 3"/>
          <p:cNvSpPr txBox="1"/>
          <p:nvPr/>
        </p:nvSpPr>
        <p:spPr>
          <a:xfrm>
            <a:off x="1128395" y="2372360"/>
            <a:ext cx="10142855" cy="922020"/>
          </a:xfrm>
          <a:prstGeom prst="rect">
            <a:avLst/>
          </a:prstGeom>
          <a:noFill/>
        </p:spPr>
        <p:txBody>
          <a:bodyPr wrap="square" rtlCol="0">
            <a:spAutoFit/>
          </a:bodyPr>
          <a:p>
            <a:r>
              <a:rPr lang="en-US" altLang="zh-CN" sz="5400"/>
              <a:t>   </a:t>
            </a:r>
            <a:r>
              <a:rPr lang="zh-CN" altLang="en-US" sz="5400"/>
              <a:t>课后习题</a:t>
            </a:r>
            <a:r>
              <a:rPr lang="en-US" altLang="zh-CN" sz="5400"/>
              <a:t>--</a:t>
            </a:r>
            <a:r>
              <a:rPr lang="zh-CN" sz="5400"/>
              <a:t>同步训练</a:t>
            </a:r>
            <a:endParaRPr lang="zh-CN" sz="5400"/>
          </a:p>
        </p:txBody>
      </p:sp>
      <p:pic>
        <p:nvPicPr>
          <p:cNvPr id="2" name="图片 1"/>
          <p:cNvPicPr>
            <a:picLocks noChangeAspect="1"/>
          </p:cNvPicPr>
          <p:nvPr/>
        </p:nvPicPr>
        <p:blipFill>
          <a:blip r:embed="rId1"/>
          <a:srcRect b="75333"/>
          <a:stretch>
            <a:fillRect/>
          </a:stretch>
        </p:blipFill>
        <p:spPr>
          <a:xfrm>
            <a:off x="62230" y="73025"/>
            <a:ext cx="12118340" cy="1681480"/>
          </a:xfrm>
          <a:prstGeom prst="rect">
            <a:avLst/>
          </a:prstGeom>
        </p:spPr>
      </p:pic>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p:cNvPicPr>
            <a:picLocks noChangeAspect="1"/>
          </p:cNvPicPr>
          <p:nvPr/>
        </p:nvPicPr>
        <p:blipFill>
          <a:blip r:embed="rId1"/>
          <a:srcRect b="75000"/>
          <a:stretch>
            <a:fillRect/>
          </a:stretch>
        </p:blipFill>
        <p:spPr>
          <a:xfrm>
            <a:off x="89535" y="93980"/>
            <a:ext cx="12093575" cy="1700530"/>
          </a:xfrm>
          <a:prstGeom prst="rect">
            <a:avLst/>
          </a:prstGeom>
        </p:spPr>
      </p:pic>
      <p:sp>
        <p:nvSpPr>
          <p:cNvPr id="5" name="文本框 4"/>
          <p:cNvSpPr txBox="1"/>
          <p:nvPr/>
        </p:nvSpPr>
        <p:spPr>
          <a:xfrm>
            <a:off x="1044575" y="1896110"/>
            <a:ext cx="10182860" cy="2791460"/>
          </a:xfrm>
          <a:prstGeom prst="rect">
            <a:avLst/>
          </a:prstGeom>
          <a:noFill/>
        </p:spPr>
        <p:txBody>
          <a:bodyPr wrap="square" rtlCol="0" anchor="t">
            <a:spAutoFit/>
          </a:bodyPr>
          <a:p>
            <a:pPr marL="0" lvl="0" indent="457200" eaLnBrk="1" hangingPunct="1">
              <a:lnSpc>
                <a:spcPct val="135000"/>
              </a:lnSpc>
              <a:spcBef>
                <a:spcPct val="0"/>
              </a:spcBef>
              <a:buFontTx/>
              <a:buNone/>
            </a:pP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en-US" altLang="zh-CN" sz="2800" b="1" dirty="0">
                <a:latin typeface="Times New Roman" panose="02020603050405020304" pitchFamily="18" charset="0"/>
                <a:ea typeface="宋体" panose="02010600030101010101" pitchFamily="2" charset="-122"/>
                <a:sym typeface="+mn-ea"/>
              </a:rPr>
              <a:t>1</a:t>
            </a:r>
            <a:r>
              <a:rPr lang="zh-CN" altLang="en-US" sz="2800" b="1" dirty="0">
                <a:latin typeface="Times New Roman" panose="02020603050405020304" pitchFamily="18" charset="0"/>
                <a:ea typeface="宋体" panose="02010600030101010101" pitchFamily="2" charset="-122"/>
                <a:sym typeface="+mn-ea"/>
              </a:rPr>
              <a:t>、全月一次加权平均法计算公式</a:t>
            </a:r>
            <a:endParaRPr lang="zh-CN" altLang="en-US" sz="2800" b="1" dirty="0">
              <a:latin typeface="Times New Roman" panose="02020603050405020304" pitchFamily="18" charset="0"/>
              <a:ea typeface="宋体" panose="02010600030101010101" pitchFamily="2" charset="-122"/>
            </a:endParaRPr>
          </a:p>
          <a:p>
            <a:pPr marL="0" lvl="0" indent="457200" algn="l" eaLnBrk="1" hangingPunct="1">
              <a:lnSpc>
                <a:spcPct val="135000"/>
              </a:lnSpc>
              <a:buClrTx/>
              <a:buSzTx/>
              <a:buFontTx/>
              <a:buNone/>
            </a:pPr>
            <a:r>
              <a:rPr lang="en-US" altLang="zh-CN" sz="2800" b="1" dirty="0">
                <a:latin typeface="Times New Roman" panose="02020603050405020304" pitchFamily="18" charset="0"/>
                <a:ea typeface="宋体" panose="02010600030101010101" pitchFamily="2" charset="-122"/>
                <a:sym typeface="+mn-ea"/>
              </a:rPr>
              <a:t>2</a:t>
            </a:r>
            <a:r>
              <a:rPr lang="zh-CN" altLang="en-US" sz="2800" b="1" dirty="0">
                <a:latin typeface="Times New Roman" panose="02020603050405020304" pitchFamily="18" charset="0"/>
                <a:ea typeface="宋体" panose="02010600030101010101" pitchFamily="2" charset="-122"/>
                <a:sym typeface="+mn-ea"/>
              </a:rPr>
              <a:t>、先进先出法计算方法</a:t>
            </a:r>
            <a:endParaRPr lang="zh-CN" altLang="en-US" sz="2800" b="1" dirty="0">
              <a:latin typeface="Times New Roman" panose="02020603050405020304" pitchFamily="18" charset="0"/>
              <a:ea typeface="宋体" panose="02010600030101010101" pitchFamily="2" charset="-122"/>
              <a:sym typeface="+mn-ea"/>
            </a:endParaRPr>
          </a:p>
          <a:p>
            <a:pPr marL="0" lvl="0" indent="457200" algn="l" eaLnBrk="1" hangingPunct="1">
              <a:lnSpc>
                <a:spcPct val="135000"/>
              </a:lnSpc>
              <a:buClrTx/>
              <a:buSzTx/>
              <a:buFontTx/>
              <a:buNone/>
            </a:pPr>
            <a:r>
              <a:rPr lang="en-US" altLang="zh-CN" sz="2800" b="1" dirty="0">
                <a:latin typeface="Times New Roman" panose="02020603050405020304" pitchFamily="18" charset="0"/>
                <a:ea typeface="宋体" panose="02010600030101010101" pitchFamily="2" charset="-122"/>
                <a:sym typeface="+mn-ea"/>
              </a:rPr>
              <a:t>3</a:t>
            </a:r>
            <a:r>
              <a:rPr lang="zh-CN" altLang="en-US" sz="2800" b="1" dirty="0">
                <a:latin typeface="Times New Roman" panose="02020603050405020304" pitchFamily="18" charset="0"/>
                <a:ea typeface="宋体" panose="02010600030101010101" pitchFamily="2" charset="-122"/>
                <a:sym typeface="+mn-ea"/>
              </a:rPr>
              <a:t>、两者之间的区别</a:t>
            </a:r>
            <a:endParaRPr lang="zh-CN" altLang="en-US" sz="2800" b="1" dirty="0">
              <a:solidFill>
                <a:schemeClr val="tx1"/>
              </a:solidFill>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endParaRPr lang="zh-CN" altLang="en-US" sz="2800" b="1" dirty="0">
              <a:latin typeface="Times New Roman" panose="02020603050405020304" pitchFamily="18" charset="0"/>
              <a:ea typeface="宋体" panose="02010600030101010101" pitchFamily="2" charset="-122"/>
              <a:sym typeface="+mn-ea"/>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 name="图片 1"/>
          <p:cNvPicPr>
            <a:picLocks noChangeAspect="1"/>
          </p:cNvPicPr>
          <p:nvPr/>
        </p:nvPicPr>
        <p:blipFill>
          <a:blip r:embed="rId1"/>
          <a:srcRect b="75926"/>
          <a:stretch>
            <a:fillRect/>
          </a:stretch>
        </p:blipFill>
        <p:spPr>
          <a:xfrm>
            <a:off x="113030" y="114300"/>
            <a:ext cx="11886565" cy="1609725"/>
          </a:xfrm>
          <a:prstGeom prst="rect">
            <a:avLst/>
          </a:prstGeom>
        </p:spPr>
      </p:pic>
      <p:sp>
        <p:nvSpPr>
          <p:cNvPr id="4" name="文本框 3"/>
          <p:cNvSpPr txBox="1"/>
          <p:nvPr/>
        </p:nvSpPr>
        <p:spPr>
          <a:xfrm>
            <a:off x="1102995" y="3044825"/>
            <a:ext cx="9986010" cy="2122805"/>
          </a:xfrm>
          <a:prstGeom prst="rect">
            <a:avLst/>
          </a:prstGeom>
          <a:noFill/>
        </p:spPr>
        <p:txBody>
          <a:bodyPr wrap="square" rtlCol="0">
            <a:spAutoFit/>
          </a:bodyPr>
          <a:p>
            <a:r>
              <a:rPr lang="zh-CN" altLang="en-US" sz="4400" b="1" dirty="0">
                <a:latin typeface="Times New Roman" panose="02020603050405020304" pitchFamily="18" charset="0"/>
                <a:ea typeface="宋体" panose="02010600030101010101" pitchFamily="2" charset="-122"/>
                <a:sym typeface="+mn-ea"/>
              </a:rPr>
              <a:t>思考：当物价持续上涨时，采用先进先出法计算发出存货成本，会导致利润虚增还是虚减？</a:t>
            </a:r>
            <a:endParaRPr lang="zh-CN" altLang="en-US" sz="4400" b="1" dirty="0">
              <a:latin typeface="Times New Roman" panose="02020603050405020304" pitchFamily="18" charset="0"/>
              <a:ea typeface="宋体" panose="02010600030101010101" pitchFamily="2" charset="-122"/>
              <a:sym typeface="+mn-ea"/>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 name="图片 1"/>
          <p:cNvPicPr>
            <a:picLocks noChangeAspect="1"/>
          </p:cNvPicPr>
          <p:nvPr/>
        </p:nvPicPr>
        <p:blipFill>
          <a:blip r:embed="rId1"/>
          <a:srcRect b="74259"/>
          <a:stretch>
            <a:fillRect/>
          </a:stretch>
        </p:blipFill>
        <p:spPr>
          <a:xfrm>
            <a:off x="158115" y="0"/>
            <a:ext cx="12007850" cy="1738630"/>
          </a:xfrm>
          <a:prstGeom prst="rect">
            <a:avLst/>
          </a:prstGeom>
        </p:spPr>
      </p:pic>
      <p:sp>
        <p:nvSpPr>
          <p:cNvPr id="3" name="文本框 2"/>
          <p:cNvSpPr txBox="1"/>
          <p:nvPr/>
        </p:nvSpPr>
        <p:spPr>
          <a:xfrm>
            <a:off x="775970" y="3154680"/>
            <a:ext cx="10640060" cy="829945"/>
          </a:xfrm>
          <a:prstGeom prst="rect">
            <a:avLst/>
          </a:prstGeom>
          <a:noFill/>
        </p:spPr>
        <p:txBody>
          <a:bodyPr wrap="square" rtlCol="0">
            <a:spAutoFit/>
          </a:bodyPr>
          <a:p>
            <a:r>
              <a:rPr lang="en-US" altLang="zh-CN" sz="4000"/>
              <a:t>           </a:t>
            </a:r>
            <a:r>
              <a:rPr lang="zh-CN" altLang="en-US" sz="4800">
                <a:latin typeface="黑体" panose="02010609060101010101" pitchFamily="49" charset="-122"/>
                <a:ea typeface="黑体" panose="02010609060101010101" pitchFamily="49" charset="-122"/>
              </a:rPr>
              <a:t>清点人数，课前签到</a:t>
            </a:r>
            <a:endParaRPr lang="zh-CN" altLang="en-US" sz="4800">
              <a:latin typeface="黑体" panose="02010609060101010101" pitchFamily="49" charset="-122"/>
              <a:ea typeface="黑体" panose="02010609060101010101" pitchFamily="49" charset="-122"/>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904875" y="2012315"/>
            <a:ext cx="10382250" cy="21304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rPr>
              <a:t>明确学习目标</a:t>
            </a:r>
            <a:endParaRPr lang="zh-CN" altLang="en-US" sz="3600" b="1" dirty="0">
              <a:latin typeface="黑体" panose="02010609060101010101" pitchFamily="49" charset="-122"/>
              <a:ea typeface="黑体" panose="02010609060101010101" pitchFamily="49" charset="-122"/>
            </a:endParaRPr>
          </a:p>
          <a:p>
            <a:pPr marL="0" lvl="0" indent="457200" eaLnBrk="1" hangingPunct="1">
              <a:lnSpc>
                <a:spcPct val="135000"/>
              </a:lnSpc>
              <a:spcBef>
                <a:spcPct val="0"/>
              </a:spcBef>
              <a:buFontTx/>
              <a:buNone/>
            </a:pPr>
            <a:r>
              <a:rPr lang="en-US" altLang="zh-CN" sz="2800" b="1" dirty="0">
                <a:latin typeface="Times New Roman" panose="02020603050405020304" pitchFamily="18" charset="0"/>
                <a:ea typeface="宋体" panose="02010600030101010101" pitchFamily="2" charset="-122"/>
              </a:rPr>
              <a:t>1</a:t>
            </a:r>
            <a:r>
              <a:rPr lang="zh-CN" altLang="en-US" sz="2800" b="1" dirty="0">
                <a:latin typeface="Times New Roman" panose="02020603050405020304" pitchFamily="18" charset="0"/>
                <a:ea typeface="宋体" panose="02010600030101010101" pitchFamily="2" charset="-122"/>
              </a:rPr>
              <a:t>、掌握全月一次加权平均法</a:t>
            </a:r>
            <a:endParaRPr lang="zh-CN" altLang="en-US" sz="2800" b="1" dirty="0">
              <a:latin typeface="Times New Roman" panose="02020603050405020304" pitchFamily="18" charset="0"/>
              <a:ea typeface="宋体" panose="02010600030101010101" pitchFamily="2" charset="-122"/>
            </a:endParaRPr>
          </a:p>
          <a:p>
            <a:pPr marL="0" lvl="0" indent="457200" algn="l" eaLnBrk="1" hangingPunct="1">
              <a:lnSpc>
                <a:spcPct val="135000"/>
              </a:lnSpc>
              <a:buClrTx/>
              <a:buSzTx/>
              <a:buFontTx/>
              <a:buNone/>
            </a:pPr>
            <a:r>
              <a:rPr lang="en-US" altLang="zh-CN" b="1" dirty="0">
                <a:latin typeface="Times New Roman" panose="02020603050405020304" pitchFamily="18" charset="0"/>
                <a:ea typeface="宋体" panose="02010600030101010101" pitchFamily="2" charset="-122"/>
                <a:sym typeface="+mn-ea"/>
              </a:rPr>
              <a:t>2</a:t>
            </a:r>
            <a:r>
              <a:rPr lang="zh-CN" altLang="en-US" b="1" dirty="0">
                <a:latin typeface="Times New Roman" panose="02020603050405020304" pitchFamily="18" charset="0"/>
                <a:ea typeface="宋体" panose="02010600030101010101" pitchFamily="2" charset="-122"/>
                <a:sym typeface="+mn-ea"/>
              </a:rPr>
              <a:t>、掌握先进先出</a:t>
            </a:r>
            <a:r>
              <a:rPr lang="zh-CN" altLang="en-US" b="1" dirty="0">
                <a:latin typeface="Times New Roman" panose="02020603050405020304" pitchFamily="18" charset="0"/>
                <a:ea typeface="宋体" panose="02010600030101010101" pitchFamily="2" charset="-122"/>
                <a:sym typeface="+mn-ea"/>
              </a:rPr>
              <a:t>法</a:t>
            </a:r>
            <a:endParaRPr lang="zh-CN" altLang="en-US" b="1" dirty="0">
              <a:solidFill>
                <a:schemeClr val="tx1"/>
              </a:solidFill>
              <a:latin typeface="Times New Roman" panose="02020603050405020304" pitchFamily="18" charset="0"/>
              <a:ea typeface="宋体" panose="02010600030101010101" pitchFamily="2"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1010285" y="3249930"/>
            <a:ext cx="10382250" cy="12128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en-US" altLang="zh-CN" sz="5400" b="1" dirty="0">
                <a:latin typeface="黑体" panose="02010609060101010101" pitchFamily="49" charset="-122"/>
                <a:ea typeface="黑体" panose="02010609060101010101" pitchFamily="49" charset="-122"/>
              </a:rPr>
              <a:t>   </a:t>
            </a:r>
            <a:r>
              <a:rPr lang="zh-CN" sz="5400" b="1" dirty="0">
                <a:latin typeface="黑体" panose="02010609060101010101" pitchFamily="49" charset="-122"/>
                <a:ea typeface="黑体" panose="02010609060101010101" pitchFamily="49" charset="-122"/>
              </a:rPr>
              <a:t>第一节</a:t>
            </a:r>
            <a:r>
              <a:rPr lang="en-US" altLang="zh-CN" sz="5400" b="1" dirty="0">
                <a:latin typeface="黑体" panose="02010609060101010101" pitchFamily="49" charset="-122"/>
                <a:ea typeface="黑体" panose="02010609060101010101" pitchFamily="49" charset="-122"/>
              </a:rPr>
              <a:t>  </a:t>
            </a:r>
            <a:r>
              <a:rPr lang="zh-CN" altLang="en-US" sz="5400" b="1" dirty="0">
                <a:latin typeface="黑体" panose="02010609060101010101" pitchFamily="49" charset="-122"/>
                <a:ea typeface="黑体" panose="02010609060101010101" pitchFamily="49" charset="-122"/>
              </a:rPr>
              <a:t>先进先出法</a:t>
            </a:r>
            <a:endParaRPr lang="zh-CN" altLang="en-US" sz="5400" b="1" dirty="0">
              <a:solidFill>
                <a:schemeClr val="tx1"/>
              </a:solidFill>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一、先进先出法的概念</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zh-CN" altLang="en-US" sz="3200" b="1" dirty="0">
                <a:latin typeface="Times New Roman" panose="02020603050405020304" pitchFamily="18" charset="0"/>
                <a:ea typeface="宋体" panose="02010600030101010101" pitchFamily="2" charset="-122"/>
                <a:sym typeface="+mn-ea"/>
              </a:rPr>
              <a:t>先进先出法是以先购入的存货应先发出这样一种存货实物流转假设为前提，对发出存货进行计价的方法。采用这种方法，先购入的存货成本在后购入存货成本之前转出，据此确定发出存货和期末存货的成本。每次购入存货时，按时间先后顺序逐笔登记数量、单价和金额，每次发出存货时，按照先购入存货的单价计算发出存货的实际成本。</a:t>
            </a:r>
            <a:endParaRPr lang="en-US" altLang="zh-CN" sz="3600"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二、先进先出法的特点</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先进先出法将核算分散在日常进行,使期末存货成本较接近市价，能及时、准确地反映存货的资金占用情况。</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但是当物价变动幅度较大时,发出存货成本低,收入高,这会影响利润的准确性。如果收发存货的业务频繁,其计算工作量很大。</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三、先进先出法的适用范围</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en-US" altLang="zh-CN" sz="3200" b="1" dirty="0">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32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2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物价基本稳定、收发业务频率不高的存货。</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1010285" y="3249930"/>
            <a:ext cx="10382250" cy="12128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sz="5400" b="1" dirty="0">
                <a:latin typeface="黑体" panose="02010609060101010101" pitchFamily="49" charset="-122"/>
                <a:ea typeface="黑体" panose="02010609060101010101" pitchFamily="49" charset="-122"/>
              </a:rPr>
              <a:t>第二节</a:t>
            </a:r>
            <a:r>
              <a:rPr lang="en-US" altLang="zh-CN" sz="5400" b="1" dirty="0">
                <a:latin typeface="黑体" panose="02010609060101010101" pitchFamily="49" charset="-122"/>
                <a:ea typeface="黑体" panose="02010609060101010101" pitchFamily="49" charset="-122"/>
              </a:rPr>
              <a:t>  </a:t>
            </a:r>
            <a:r>
              <a:rPr lang="zh-CN" altLang="en-US" sz="5400" b="1" dirty="0">
                <a:latin typeface="黑体" panose="02010609060101010101" pitchFamily="49" charset="-122"/>
                <a:ea typeface="黑体" panose="02010609060101010101" pitchFamily="49" charset="-122"/>
              </a:rPr>
              <a:t>全月一次加权平均法</a:t>
            </a:r>
            <a:endParaRPr lang="zh-CN" altLang="en-US" sz="5400" b="1" dirty="0">
              <a:solidFill>
                <a:schemeClr val="tx1"/>
              </a:solidFill>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一、全月一次加权平均法的概念</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zh-CN" altLang="en-US" sz="3200" b="1" dirty="0">
                <a:latin typeface="Times New Roman" panose="02020603050405020304" pitchFamily="18" charset="0"/>
                <a:ea typeface="宋体" panose="02010600030101010101" pitchFamily="2" charset="-122"/>
                <a:sym typeface="+mn-ea"/>
              </a:rPr>
              <a:t>全月一次加权平均法是指以月初结存存货数量和本月各批收入存货数量作为权数，计算本月存货的加权平均单位成本，据以确定本期发出存货成本和期末结存存货成本的一种计价方法。</a:t>
            </a:r>
            <a:endParaRPr lang="en-US" altLang="zh-CN" sz="3600"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tags/tag1.xml><?xml version="1.0" encoding="utf-8"?>
<p:tagLst xmlns:p="http://schemas.openxmlformats.org/presentationml/2006/main">
  <p:tag name="COMMONDATA" val="eyJoZGlkIjoiOWVkYWMzZWY4MzAyNmIxNTMzYmVkZjkwYjQzZGJiNDk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791</Words>
  <Application>WPS 演示</Application>
  <PresentationFormat/>
  <Paragraphs>52</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15</vt:i4>
      </vt:variant>
    </vt:vector>
  </HeadingPairs>
  <TitlesOfParts>
    <vt:vector size="27" baseType="lpstr">
      <vt:lpstr>Arial</vt:lpstr>
      <vt:lpstr>宋体</vt:lpstr>
      <vt:lpstr>Wingdings</vt:lpstr>
      <vt:lpstr>等线</vt:lpstr>
      <vt:lpstr>等线 Light</vt:lpstr>
      <vt:lpstr>黑体</vt:lpstr>
      <vt:lpstr>Times New Roman</vt:lpstr>
      <vt:lpstr>微软雅黑</vt:lpstr>
      <vt:lpstr>Arial Unicode MS</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xbany</dc:creator>
  <cp:lastModifiedBy>蒋梦琼</cp:lastModifiedBy>
  <cp:revision>75</cp:revision>
  <dcterms:created xsi:type="dcterms:W3CDTF">2018-12-25T01:05:00Z</dcterms:created>
  <dcterms:modified xsi:type="dcterms:W3CDTF">2022-11-03T01:05:34Z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080485BCEAB347C3AB6DFBF25C5D7C86</vt:lpwstr>
  </property>
  <property fmtid="{D5CDD505-2E9C-101B-9397-08002B2CF9AE}" pid="3" name="KSOProductBuildVer">
    <vt:lpwstr>2052-11.1.0.12763</vt:lpwstr>
  </property>
</Properties>
</file>