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1"/>
  </p:notesMasterIdLst>
  <p:handoutMasterIdLst>
    <p:handoutMasterId r:id="rId22"/>
  </p:handoutMasterIdLst>
  <p:sldIdLst>
    <p:sldId id="476" r:id="rId4"/>
    <p:sldId id="270" r:id="rId5"/>
    <p:sldId id="264" r:id="rId6"/>
    <p:sldId id="595" r:id="rId7"/>
    <p:sldId id="478" r:id="rId8"/>
    <p:sldId id="672" r:id="rId9"/>
    <p:sldId id="674" r:id="rId10"/>
    <p:sldId id="675" r:id="rId11"/>
    <p:sldId id="676" r:id="rId12"/>
    <p:sldId id="677" r:id="rId13"/>
    <p:sldId id="596" r:id="rId14"/>
    <p:sldId id="570" r:id="rId15"/>
    <p:sldId id="678" r:id="rId16"/>
    <p:sldId id="520" r:id="rId17"/>
    <p:sldId id="521" r:id="rId18"/>
    <p:sldId id="522" r:id="rId19"/>
    <p:sldId id="523" r:id="rId20"/>
  </p:sldIdLst>
  <p:sldSz cx="12192000" cy="6858000"/>
  <p:notesSz cx="6858000" cy="9144000"/>
  <p:custDataLst>
    <p:tags r:id="rId26"/>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577"/>
    <p:restoredTop sz="94660"/>
  </p:normalViewPr>
  <p:slideViewPr>
    <p:cSldViewPr snapToGrid="0">
      <p:cViewPr varScale="1">
        <p:scale>
          <a:sx n="66" d="100"/>
          <a:sy n="66" d="100"/>
        </p:scale>
        <p:origin x="82" y="1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gs" Target="tags/tag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pic>
        <p:nvPicPr>
          <p:cNvPr id="2050" name="图片 6"/>
          <p:cNvPicPr>
            <a:picLocks noChangeAspect="1"/>
          </p:cNvPicPr>
          <p:nvPr userDrawn="1"/>
        </p:nvPicPr>
        <p:blipFill>
          <a:blip r:embed="rId2"/>
          <a:srcRect l="54997" t="45027"/>
          <a:stretch>
            <a:fillRect/>
          </a:stretch>
        </p:blipFill>
        <p:spPr>
          <a:xfrm>
            <a:off x="0" y="0"/>
            <a:ext cx="965200" cy="622300"/>
          </a:xfrm>
          <a:prstGeom prst="rect">
            <a:avLst/>
          </a:prstGeom>
          <a:noFill/>
          <a:ln w="9525">
            <a:noFill/>
          </a:ln>
        </p:spPr>
      </p:pic>
      <p:sp>
        <p:nvSpPr>
          <p:cNvPr id="8" name="直角三角形 7"/>
          <p:cNvSpPr/>
          <p:nvPr/>
        </p:nvSpPr>
        <p:spPr>
          <a:xfrm>
            <a:off x="0" y="6019800"/>
            <a:ext cx="838200" cy="838200"/>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4"/>
              </a:solidFill>
              <a:effectLst/>
              <a:uLnTx/>
              <a:uFillTx/>
              <a:latin typeface="+mn-lt"/>
              <a:ea typeface="+mn-ea"/>
              <a:cs typeface="+mn-cs"/>
            </a:endParaRPr>
          </a:p>
        </p:txBody>
      </p:sp>
      <p:sp>
        <p:nvSpPr>
          <p:cNvPr id="9" name="直角三角形 8"/>
          <p:cNvSpPr/>
          <p:nvPr/>
        </p:nvSpPr>
        <p:spPr>
          <a:xfrm rot="10800000" flipV="1">
            <a:off x="11353800" y="6019800"/>
            <a:ext cx="838200" cy="838200"/>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文本框 9"/>
          <p:cNvSpPr txBox="1">
            <a:spLocks noChangeArrowheads="1"/>
          </p:cNvSpPr>
          <p:nvPr/>
        </p:nvSpPr>
        <p:spPr bwMode="auto">
          <a:xfrm>
            <a:off x="482600" y="0"/>
            <a:ext cx="103806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457200" algn="l" defTabSz="914400" rtl="0" eaLnBrk="1" fontAlgn="base" latinLnBrk="0" hangingPunct="1">
              <a:lnSpc>
                <a:spcPct val="135000"/>
              </a:lnSpc>
              <a:spcBef>
                <a:spcPct val="0"/>
              </a:spcBef>
              <a:spcAft>
                <a:spcPct val="0"/>
              </a:spcAft>
              <a:buClrTx/>
              <a:buSzTx/>
              <a:buFontTx/>
              <a:buNone/>
              <a:defRPr/>
            </a:pPr>
            <a:r>
              <a:rPr kumimoji="0" lang="zh-CN" altLang="en-US" sz="3200" b="0" i="0" u="none" strike="noStrike" kern="1200" cap="none" spc="0" normalizeH="0" baseline="0" noProof="0" dirty="0">
                <a:ln>
                  <a:noFill/>
                </a:ln>
                <a:solidFill>
                  <a:srgbClr val="70AD47"/>
                </a:solidFill>
                <a:effectLst/>
                <a:uLnTx/>
                <a:uFillTx/>
                <a:latin typeface="黑体" panose="02010609060101010101" pitchFamily="49" charset="-122"/>
                <a:ea typeface="黑体" panose="02010609060101010101" pitchFamily="49" charset="-122"/>
                <a:cs typeface="+mn-cs"/>
              </a:rPr>
              <a:t>第二章　货币资金</a:t>
            </a:r>
            <a:endParaRPr kumimoji="0" lang="en-US" altLang="zh-CN" sz="2800" b="1" i="0" u="none" strike="noStrike" kern="1200" cap="none" spc="0" normalizeH="0" baseline="0" noProof="0" dirty="0">
              <a:ln>
                <a:noFill/>
              </a:ln>
              <a:solidFill>
                <a:srgbClr val="70AD47"/>
              </a:solidFill>
              <a:effectLst/>
              <a:uLnTx/>
              <a:uFillTx/>
              <a:latin typeface="Times New Roman" panose="02020603050405020304" pitchFamily="18" charset="0"/>
              <a:ea typeface="宋体" panose="02010600030101010101" pitchFamily="2" charset="-122"/>
              <a:cs typeface="+mn-cs"/>
            </a:endParaRPr>
          </a:p>
        </p:txBody>
      </p:sp>
      <p:sp>
        <p:nvSpPr>
          <p:cNvPr id="11"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6915A0D-83C7-43A5-8E8B-362ABBC11D70}"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BD232D7E-88D8-42F7-98A5-96E15708017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pic>
        <p:nvPicPr>
          <p:cNvPr id="2050" name="图片 6"/>
          <p:cNvPicPr>
            <a:picLocks noChangeAspect="1"/>
          </p:cNvPicPr>
          <p:nvPr userDrawn="1"/>
        </p:nvPicPr>
        <p:blipFill>
          <a:blip r:embed="rId2"/>
          <a:srcRect l="54997" t="45027"/>
          <a:stretch>
            <a:fillRect/>
          </a:stretch>
        </p:blipFill>
        <p:spPr>
          <a:xfrm>
            <a:off x="0" y="0"/>
            <a:ext cx="965200" cy="622300"/>
          </a:xfrm>
          <a:prstGeom prst="rect">
            <a:avLst/>
          </a:prstGeom>
          <a:noFill/>
          <a:ln w="9525">
            <a:noFill/>
          </a:ln>
        </p:spPr>
      </p:pic>
      <p:sp>
        <p:nvSpPr>
          <p:cNvPr id="8" name="直角三角形 7"/>
          <p:cNvSpPr/>
          <p:nvPr/>
        </p:nvSpPr>
        <p:spPr>
          <a:xfrm>
            <a:off x="0" y="6019800"/>
            <a:ext cx="838200" cy="838200"/>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4"/>
              </a:solidFill>
              <a:effectLst/>
              <a:uLnTx/>
              <a:uFillTx/>
              <a:latin typeface="+mn-lt"/>
              <a:ea typeface="+mn-ea"/>
              <a:cs typeface="+mn-cs"/>
            </a:endParaRPr>
          </a:p>
        </p:txBody>
      </p:sp>
      <p:sp>
        <p:nvSpPr>
          <p:cNvPr id="9" name="直角三角形 8"/>
          <p:cNvSpPr/>
          <p:nvPr/>
        </p:nvSpPr>
        <p:spPr>
          <a:xfrm rot="10800000" flipV="1">
            <a:off x="11353800" y="6019800"/>
            <a:ext cx="838200" cy="838200"/>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文本框 9"/>
          <p:cNvSpPr txBox="1">
            <a:spLocks noChangeArrowheads="1"/>
          </p:cNvSpPr>
          <p:nvPr/>
        </p:nvSpPr>
        <p:spPr bwMode="auto">
          <a:xfrm>
            <a:off x="482600" y="0"/>
            <a:ext cx="103806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457200" algn="l" defTabSz="914400" rtl="0" eaLnBrk="1" fontAlgn="base" latinLnBrk="0" hangingPunct="1">
              <a:lnSpc>
                <a:spcPct val="135000"/>
              </a:lnSpc>
              <a:spcBef>
                <a:spcPct val="0"/>
              </a:spcBef>
              <a:spcAft>
                <a:spcPct val="0"/>
              </a:spcAft>
              <a:buClrTx/>
              <a:buSzTx/>
              <a:buFontTx/>
              <a:buNone/>
              <a:defRPr/>
            </a:pPr>
            <a:r>
              <a:rPr kumimoji="0" lang="zh-CN" altLang="en-US" sz="3200" b="0" i="0" u="none" strike="noStrike" kern="1200" cap="none" spc="0" normalizeH="0" baseline="0" noProof="0" dirty="0">
                <a:ln>
                  <a:noFill/>
                </a:ln>
                <a:solidFill>
                  <a:srgbClr val="70AD47"/>
                </a:solidFill>
                <a:effectLst/>
                <a:uLnTx/>
                <a:uFillTx/>
                <a:latin typeface="黑体" panose="02010609060101010101" pitchFamily="49" charset="-122"/>
                <a:ea typeface="黑体" panose="02010609060101010101" pitchFamily="49" charset="-122"/>
                <a:cs typeface="+mn-cs"/>
              </a:rPr>
              <a:t>第二章　货币资金</a:t>
            </a:r>
            <a:endParaRPr kumimoji="0" lang="en-US" altLang="zh-CN" sz="2800" b="1" i="0" u="none" strike="noStrike" kern="1200" cap="none" spc="0" normalizeH="0" baseline="0" noProof="0" dirty="0">
              <a:ln>
                <a:noFill/>
              </a:ln>
              <a:solidFill>
                <a:srgbClr val="70AD47"/>
              </a:solidFill>
              <a:effectLst/>
              <a:uLnTx/>
              <a:uFillTx/>
              <a:latin typeface="Times New Roman" panose="02020603050405020304" pitchFamily="18" charset="0"/>
              <a:ea typeface="宋体" panose="02010600030101010101" pitchFamily="2" charset="-122"/>
              <a:cs typeface="+mn-cs"/>
            </a:endParaRPr>
          </a:p>
        </p:txBody>
      </p:sp>
      <p:sp>
        <p:nvSpPr>
          <p:cNvPr id="11"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6915A0D-83C7-43A5-8E8B-362ABBC11D70}"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BD232D7E-88D8-42F7-98A5-96E15708017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838200" y="1825625"/>
            <a:ext cx="10515600" cy="4351338"/>
          </a:xfrm>
          <a:prstGeom prst="rect">
            <a:avLst/>
          </a:prstGeom>
          <a:noFill/>
          <a:ln w="9525">
            <a:noFill/>
          </a:ln>
        </p:spPr>
        <p:txBody>
          <a:bodyPr/>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838200" y="1825625"/>
            <a:ext cx="10515600" cy="4351338"/>
          </a:xfrm>
          <a:prstGeom prst="rect">
            <a:avLst/>
          </a:prstGeom>
          <a:noFill/>
          <a:ln w="9525">
            <a:noFill/>
          </a:ln>
        </p:spPr>
        <p:txBody>
          <a:bodyPr/>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2" name="图片 1"/>
          <p:cNvPicPr>
            <a:picLocks noChangeAspect="1"/>
          </p:cNvPicPr>
          <p:nvPr/>
        </p:nvPicPr>
        <p:blipFill>
          <a:blip r:embed="rId1"/>
          <a:stretch>
            <a:fillRect/>
          </a:stretch>
        </p:blipFill>
        <p:spPr>
          <a:xfrm>
            <a:off x="0" y="0"/>
            <a:ext cx="12192000" cy="6858000"/>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3600" b="1" dirty="0">
                <a:latin typeface="黑体" panose="02010609060101010101" pitchFamily="49" charset="-122"/>
                <a:ea typeface="黑体" panose="02010609060101010101" pitchFamily="49" charset="-122"/>
                <a:cs typeface="宋体" panose="02010600030101010101" pitchFamily="2" charset="-122"/>
                <a:sym typeface="+mn-ea"/>
              </a:rPr>
              <a:t>三、会计报告的分类</a:t>
            </a:r>
            <a:endParaRPr lang="zh-CN" altLang="en-US" sz="3600" b="1" dirty="0">
              <a:latin typeface="黑体" panose="02010609060101010101" pitchFamily="49" charset="-122"/>
              <a:ea typeface="黑体" panose="02010609060101010101" pitchFamily="49"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4</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、按编制的会计主体范围分：</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个别</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报表</a:t>
            </a: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子公司</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            </a:t>
            </a:r>
            <a:r>
              <a:rPr lang="zh-CN" sz="3600" b="1" dirty="0">
                <a:latin typeface="宋体" panose="02010600030101010101" pitchFamily="2" charset="-122"/>
                <a:ea typeface="宋体" panose="02010600030101010101" pitchFamily="2" charset="-122"/>
                <a:cs typeface="宋体" panose="02010600030101010101" pitchFamily="2" charset="-122"/>
                <a:sym typeface="+mn-ea"/>
              </a:rPr>
              <a:t>合并</a:t>
            </a:r>
            <a:r>
              <a:rPr lang="zh-CN" sz="3600" b="1" dirty="0">
                <a:latin typeface="宋体" panose="02010600030101010101" pitchFamily="2" charset="-122"/>
                <a:ea typeface="宋体" panose="02010600030101010101" pitchFamily="2" charset="-122"/>
                <a:cs typeface="宋体" panose="02010600030101010101" pitchFamily="2" charset="-122"/>
                <a:sym typeface="+mn-ea"/>
              </a:rPr>
              <a:t>报表</a:t>
            </a: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企业集团</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098" name="文本框 5"/>
          <p:cNvSpPr txBox="1"/>
          <p:nvPr/>
        </p:nvSpPr>
        <p:spPr>
          <a:xfrm>
            <a:off x="1010285" y="3249930"/>
            <a:ext cx="10382250" cy="121285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sz="5400" b="1" dirty="0">
                <a:latin typeface="黑体" panose="02010609060101010101" pitchFamily="49" charset="-122"/>
                <a:ea typeface="黑体" panose="02010609060101010101" pitchFamily="49" charset="-122"/>
              </a:rPr>
              <a:t>第二节</a:t>
            </a:r>
            <a:r>
              <a:rPr lang="en-US" altLang="zh-CN" sz="5400" b="1" dirty="0">
                <a:latin typeface="黑体" panose="02010609060101010101" pitchFamily="49" charset="-122"/>
                <a:ea typeface="黑体" panose="02010609060101010101" pitchFamily="49" charset="-122"/>
              </a:rPr>
              <a:t>  </a:t>
            </a:r>
            <a:r>
              <a:rPr lang="zh-CN" altLang="en-US" sz="5400" b="1" dirty="0">
                <a:latin typeface="Times New Roman" panose="02020603050405020304" pitchFamily="18" charset="0"/>
                <a:ea typeface="宋体" panose="02010600030101010101" pitchFamily="2" charset="-122"/>
                <a:sym typeface="+mn-ea"/>
              </a:rPr>
              <a:t>会计报告的编制要求</a:t>
            </a:r>
            <a:endParaRPr lang="zh-CN" altLang="en-US" sz="5400" b="1" dirty="0">
              <a:solidFill>
                <a:schemeClr val="tx1"/>
              </a:solidFill>
              <a:latin typeface="黑体" panose="02010609060101010101" pitchFamily="49" charset="-122"/>
              <a:ea typeface="黑体" panose="02010609060101010101" pitchFamily="49" charset="-122"/>
            </a:endParaRPr>
          </a:p>
        </p:txBody>
      </p:sp>
      <p:pic>
        <p:nvPicPr>
          <p:cNvPr id="5" name="图片 4"/>
          <p:cNvPicPr>
            <a:picLocks noChangeAspect="1"/>
          </p:cNvPicPr>
          <p:nvPr/>
        </p:nvPicPr>
        <p:blipFill>
          <a:blip r:embed="rId1"/>
          <a:srcRect b="74833"/>
          <a:stretch>
            <a:fillRect/>
          </a:stretch>
        </p:blipFill>
        <p:spPr>
          <a:xfrm>
            <a:off x="254635" y="0"/>
            <a:ext cx="11894185" cy="1684020"/>
          </a:xfrm>
          <a:prstGeom prst="rect">
            <a:avLst/>
          </a:prstGeom>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sz="3600" b="1" dirty="0">
                <a:latin typeface="宋体" panose="02010600030101010101" pitchFamily="2" charset="-122"/>
                <a:ea typeface="宋体" panose="02010600030101010101" pitchFamily="2" charset="-122"/>
                <a:cs typeface="宋体" panose="02010600030101010101" pitchFamily="2" charset="-122"/>
                <a:sym typeface="+mn-ea"/>
              </a:rPr>
              <a:t>1.以持续经营为基础编制</a:t>
            </a:r>
            <a:endParaRPr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sz="3600" b="1" dirty="0">
                <a:latin typeface="宋体" panose="02010600030101010101" pitchFamily="2" charset="-122"/>
                <a:ea typeface="宋体" panose="02010600030101010101" pitchFamily="2" charset="-122"/>
                <a:cs typeface="宋体" panose="02010600030101010101" pitchFamily="2" charset="-122"/>
                <a:sym typeface="+mn-ea"/>
              </a:rPr>
              <a:t>2.按正确的会计基础编制</a:t>
            </a:r>
            <a:endParaRPr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sz="3600" b="1" dirty="0">
                <a:latin typeface="宋体" panose="02010600030101010101" pitchFamily="2" charset="-122"/>
                <a:ea typeface="宋体" panose="02010600030101010101" pitchFamily="2" charset="-122"/>
                <a:cs typeface="宋体" panose="02010600030101010101" pitchFamily="2" charset="-122"/>
                <a:sym typeface="+mn-ea"/>
              </a:rPr>
              <a:t>3.至少按年编制财务报表</a:t>
            </a:r>
            <a:endParaRPr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sz="3600" b="1" dirty="0">
                <a:latin typeface="宋体" panose="02010600030101010101" pitchFamily="2" charset="-122"/>
                <a:ea typeface="宋体" panose="02010600030101010101" pitchFamily="2" charset="-122"/>
                <a:cs typeface="宋体" panose="02010600030101010101" pitchFamily="2" charset="-122"/>
                <a:sym typeface="+mn-ea"/>
              </a:rPr>
              <a:t>4.项目列报遵守重要性原则</a:t>
            </a:r>
            <a:endParaRPr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sz="3600" b="1" dirty="0">
                <a:latin typeface="宋体" panose="02010600030101010101" pitchFamily="2" charset="-122"/>
                <a:ea typeface="宋体" panose="02010600030101010101" pitchFamily="2" charset="-122"/>
                <a:cs typeface="宋体" panose="02010600030101010101" pitchFamily="2" charset="-122"/>
                <a:sym typeface="+mn-ea"/>
              </a:rPr>
              <a:t>5.保持各个会计期间财务报表项目列报的一致性</a:t>
            </a:r>
            <a:endParaRPr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sz="3600" b="1" dirty="0">
                <a:latin typeface="宋体" panose="02010600030101010101" pitchFamily="2" charset="-122"/>
                <a:ea typeface="宋体" panose="02010600030101010101" pitchFamily="2" charset="-122"/>
                <a:cs typeface="宋体" panose="02010600030101010101" pitchFamily="2" charset="-122"/>
                <a:sym typeface="+mn-ea"/>
              </a:rPr>
              <a:t>6.各项目之间的金额不得相互抵销</a:t>
            </a:r>
            <a:endParaRPr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sz="3600" b="1" dirty="0">
                <a:latin typeface="宋体" panose="02010600030101010101" pitchFamily="2" charset="-122"/>
                <a:ea typeface="宋体" panose="02010600030101010101" pitchFamily="2" charset="-122"/>
                <a:cs typeface="宋体" panose="02010600030101010101" pitchFamily="2" charset="-122"/>
                <a:sym typeface="+mn-ea"/>
              </a:rPr>
              <a:t>7.至少提供所有列报项目上一个可比会计期间的比较数据</a:t>
            </a:r>
            <a:endParaRPr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sz="3600" b="1" dirty="0">
                <a:latin typeface="宋体" panose="02010600030101010101" pitchFamily="2" charset="-122"/>
                <a:ea typeface="宋体" panose="02010600030101010101" pitchFamily="2" charset="-122"/>
                <a:cs typeface="宋体" panose="02010600030101010101" pitchFamily="2" charset="-122"/>
                <a:sym typeface="+mn-ea"/>
              </a:rPr>
              <a:t>8.在财务报表的显著位置披露编报企业的名称等重要信息</a:t>
            </a:r>
            <a:endParaRPr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endParaRPr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3" name="图片 2"/>
          <p:cNvPicPr>
            <a:picLocks noChangeAspect="1"/>
          </p:cNvPicPr>
          <p:nvPr/>
        </p:nvPicPr>
        <p:blipFill>
          <a:blip r:embed="rId1"/>
          <a:srcRect b="75611"/>
          <a:stretch>
            <a:fillRect/>
          </a:stretch>
        </p:blipFill>
        <p:spPr>
          <a:xfrm>
            <a:off x="131445" y="0"/>
            <a:ext cx="12057380" cy="1654175"/>
          </a:xfrm>
          <a:prstGeom prst="rect">
            <a:avLst/>
          </a:prstGeom>
        </p:spPr>
      </p:pic>
      <p:sp>
        <p:nvSpPr>
          <p:cNvPr id="4" name="文本框 3"/>
          <p:cNvSpPr txBox="1"/>
          <p:nvPr/>
        </p:nvSpPr>
        <p:spPr>
          <a:xfrm>
            <a:off x="386080" y="1995805"/>
            <a:ext cx="11571605" cy="3784600"/>
          </a:xfrm>
          <a:prstGeom prst="rect">
            <a:avLst/>
          </a:prstGeom>
          <a:noFill/>
        </p:spPr>
        <p:txBody>
          <a:bodyPr wrap="square" rtlCol="0">
            <a:spAutoFit/>
          </a:bodyPr>
          <a:p>
            <a:r>
              <a:rPr lang="zh-CN" sz="4000"/>
              <a:t>财务会计目标是通过编制财务会计报告，借以反映企业的（</a:t>
            </a:r>
            <a:r>
              <a:rPr lang="en-US" altLang="zh-CN" sz="4000"/>
              <a:t>     </a:t>
            </a:r>
            <a:r>
              <a:rPr lang="zh-CN" altLang="en-US" sz="4000"/>
              <a:t>）</a:t>
            </a:r>
            <a:r>
              <a:rPr sz="4000"/>
              <a:t>	</a:t>
            </a:r>
            <a:endParaRPr sz="4000"/>
          </a:p>
          <a:p>
            <a:r>
              <a:rPr sz="4000"/>
              <a:t>A.</a:t>
            </a:r>
            <a:r>
              <a:rPr lang="zh-CN" sz="4000"/>
              <a:t>成本费用</a:t>
            </a:r>
            <a:r>
              <a:rPr sz="4000"/>
              <a:t> </a:t>
            </a:r>
            <a:endParaRPr sz="4000"/>
          </a:p>
          <a:p>
            <a:r>
              <a:rPr sz="4000"/>
              <a:t>B.</a:t>
            </a:r>
            <a:r>
              <a:rPr lang="zh-CN" sz="4000"/>
              <a:t>经营成果</a:t>
            </a:r>
            <a:endParaRPr sz="4000"/>
          </a:p>
          <a:p>
            <a:r>
              <a:rPr sz="4000"/>
              <a:t>C.</a:t>
            </a:r>
            <a:r>
              <a:rPr lang="zh-CN" sz="4000"/>
              <a:t>财务状况</a:t>
            </a:r>
            <a:endParaRPr sz="4000"/>
          </a:p>
          <a:p>
            <a:r>
              <a:rPr sz="4000"/>
              <a:t>D.</a:t>
            </a:r>
            <a:r>
              <a:rPr lang="zh-CN" sz="4000"/>
              <a:t>现金流量</a:t>
            </a:r>
            <a:endParaRPr lang="zh-CN" sz="400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 name="文本框 3"/>
          <p:cNvSpPr txBox="1"/>
          <p:nvPr/>
        </p:nvSpPr>
        <p:spPr>
          <a:xfrm>
            <a:off x="1128395" y="2372360"/>
            <a:ext cx="10142855" cy="922020"/>
          </a:xfrm>
          <a:prstGeom prst="rect">
            <a:avLst/>
          </a:prstGeom>
          <a:noFill/>
        </p:spPr>
        <p:txBody>
          <a:bodyPr wrap="square" rtlCol="0">
            <a:spAutoFit/>
          </a:bodyPr>
          <a:p>
            <a:r>
              <a:rPr lang="en-US" altLang="zh-CN" sz="5400"/>
              <a:t>   </a:t>
            </a:r>
            <a:r>
              <a:rPr lang="zh-CN" altLang="en-US" sz="5400"/>
              <a:t>课后习题</a:t>
            </a:r>
            <a:r>
              <a:rPr lang="en-US" altLang="zh-CN" sz="5400"/>
              <a:t>--</a:t>
            </a:r>
            <a:r>
              <a:rPr lang="zh-CN" sz="5400"/>
              <a:t>同步训练</a:t>
            </a:r>
            <a:endParaRPr lang="zh-CN" sz="5400"/>
          </a:p>
        </p:txBody>
      </p:sp>
      <p:pic>
        <p:nvPicPr>
          <p:cNvPr id="2" name="图片 1"/>
          <p:cNvPicPr>
            <a:picLocks noChangeAspect="1"/>
          </p:cNvPicPr>
          <p:nvPr/>
        </p:nvPicPr>
        <p:blipFill>
          <a:blip r:embed="rId1"/>
          <a:srcRect b="75333"/>
          <a:stretch>
            <a:fillRect/>
          </a:stretch>
        </p:blipFill>
        <p:spPr>
          <a:xfrm>
            <a:off x="62230" y="73025"/>
            <a:ext cx="12118340" cy="1681480"/>
          </a:xfrm>
          <a:prstGeom prst="rect">
            <a:avLst/>
          </a:prstGeom>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3" name="图片 2"/>
          <p:cNvPicPr>
            <a:picLocks noChangeAspect="1"/>
          </p:cNvPicPr>
          <p:nvPr/>
        </p:nvPicPr>
        <p:blipFill>
          <a:blip r:embed="rId1"/>
          <a:srcRect b="75000"/>
          <a:stretch>
            <a:fillRect/>
          </a:stretch>
        </p:blipFill>
        <p:spPr>
          <a:xfrm>
            <a:off x="89535" y="93980"/>
            <a:ext cx="12093575" cy="1700530"/>
          </a:xfrm>
          <a:prstGeom prst="rect">
            <a:avLst/>
          </a:prstGeom>
        </p:spPr>
      </p:pic>
      <p:sp>
        <p:nvSpPr>
          <p:cNvPr id="5" name="文本框 4"/>
          <p:cNvSpPr txBox="1"/>
          <p:nvPr/>
        </p:nvSpPr>
        <p:spPr>
          <a:xfrm>
            <a:off x="1044575" y="1896110"/>
            <a:ext cx="10182860" cy="2458085"/>
          </a:xfrm>
          <a:prstGeom prst="rect">
            <a:avLst/>
          </a:prstGeom>
          <a:noFill/>
        </p:spPr>
        <p:txBody>
          <a:bodyPr wrap="square" rtlCol="0" anchor="t">
            <a:spAutoFit/>
          </a:bodyPr>
          <a:p>
            <a:pPr marL="0" lvl="0" indent="457200" eaLnBrk="1" hangingPunct="1">
              <a:lnSpc>
                <a:spcPct val="135000"/>
              </a:lnSpc>
              <a:spcBef>
                <a:spcPct val="0"/>
              </a:spcBef>
              <a:buFontTx/>
              <a:buNone/>
            </a:pPr>
            <a:endParaRPr lang="en-US" altLang="zh-CN" b="1" dirty="0">
              <a:latin typeface="Times New Roman" panose="02020603050405020304" pitchFamily="18" charset="0"/>
              <a:ea typeface="宋体" panose="02010600030101010101" pitchFamily="2" charset="-122"/>
            </a:endParaRPr>
          </a:p>
          <a:p>
            <a:pPr marL="0" lvl="0" indent="457200" eaLnBrk="1" hangingPunct="1">
              <a:lnSpc>
                <a:spcPct val="135000"/>
              </a:lnSpc>
              <a:spcBef>
                <a:spcPct val="0"/>
              </a:spcBef>
              <a:buFontTx/>
              <a:buNone/>
            </a:pPr>
            <a:r>
              <a:rPr lang="en-US" altLang="zh-CN" sz="3200" b="1" dirty="0">
                <a:latin typeface="Times New Roman" panose="02020603050405020304" pitchFamily="18" charset="0"/>
                <a:ea typeface="宋体" panose="02010600030101010101" pitchFamily="2" charset="-122"/>
                <a:sym typeface="+mn-ea"/>
              </a:rPr>
              <a:t>1</a:t>
            </a:r>
            <a:r>
              <a:rPr lang="zh-CN" altLang="en-US" sz="3200" b="1" dirty="0">
                <a:latin typeface="Times New Roman" panose="02020603050405020304" pitchFamily="18" charset="0"/>
                <a:ea typeface="宋体" panose="02010600030101010101" pitchFamily="2" charset="-122"/>
                <a:sym typeface="+mn-ea"/>
              </a:rPr>
              <a:t>、会计报告的概念、构成</a:t>
            </a:r>
            <a:endParaRPr lang="zh-CN" altLang="en-US" sz="3200" b="1" dirty="0">
              <a:latin typeface="Times New Roman" panose="02020603050405020304" pitchFamily="18" charset="0"/>
              <a:ea typeface="宋体" panose="02010600030101010101" pitchFamily="2" charset="-122"/>
            </a:endParaRPr>
          </a:p>
          <a:p>
            <a:pPr marL="0" lvl="0" indent="457200" eaLnBrk="1" hangingPunct="1">
              <a:lnSpc>
                <a:spcPct val="135000"/>
              </a:lnSpc>
              <a:spcBef>
                <a:spcPct val="0"/>
              </a:spcBef>
              <a:buFontTx/>
              <a:buNone/>
            </a:pPr>
            <a:r>
              <a:rPr lang="en-US" altLang="zh-CN" sz="3200" b="1" dirty="0">
                <a:latin typeface="Times New Roman" panose="02020603050405020304" pitchFamily="18" charset="0"/>
                <a:ea typeface="宋体" panose="02010600030101010101" pitchFamily="2" charset="-122"/>
                <a:sym typeface="+mn-ea"/>
              </a:rPr>
              <a:t>2</a:t>
            </a:r>
            <a:r>
              <a:rPr lang="zh-CN" altLang="en-US" sz="3200" b="1" dirty="0">
                <a:latin typeface="Times New Roman" panose="02020603050405020304" pitchFamily="18" charset="0"/>
                <a:ea typeface="宋体" panose="02010600030101010101" pitchFamily="2" charset="-122"/>
                <a:sym typeface="+mn-ea"/>
              </a:rPr>
              <a:t>、会计报告的编制要求</a:t>
            </a:r>
            <a:endParaRPr lang="zh-CN" altLang="en-US" sz="3200" b="1" dirty="0">
              <a:latin typeface="Times New Roman" panose="02020603050405020304" pitchFamily="18" charset="0"/>
              <a:ea typeface="宋体" panose="02010600030101010101" pitchFamily="2" charset="-122"/>
            </a:endParaRPr>
          </a:p>
          <a:p>
            <a:pPr marL="0" lvl="0" indent="457200" algn="l" eaLnBrk="1" hangingPunct="1">
              <a:lnSpc>
                <a:spcPct val="135000"/>
              </a:lnSpc>
              <a:buClrTx/>
              <a:buSzTx/>
              <a:buFontTx/>
              <a:buNone/>
            </a:pPr>
            <a:endParaRPr lang="zh-CN" altLang="en-US" sz="3200" b="1"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2" name="图片 1"/>
          <p:cNvPicPr>
            <a:picLocks noChangeAspect="1"/>
          </p:cNvPicPr>
          <p:nvPr/>
        </p:nvPicPr>
        <p:blipFill>
          <a:blip r:embed="rId1"/>
          <a:srcRect b="75926"/>
          <a:stretch>
            <a:fillRect/>
          </a:stretch>
        </p:blipFill>
        <p:spPr>
          <a:xfrm>
            <a:off x="113030" y="114300"/>
            <a:ext cx="11886565" cy="1609725"/>
          </a:xfrm>
          <a:prstGeom prst="rect">
            <a:avLst/>
          </a:prstGeom>
        </p:spPr>
      </p:pic>
      <p:sp>
        <p:nvSpPr>
          <p:cNvPr id="4" name="文本框 3"/>
          <p:cNvSpPr txBox="1"/>
          <p:nvPr/>
        </p:nvSpPr>
        <p:spPr>
          <a:xfrm>
            <a:off x="1102995" y="3044825"/>
            <a:ext cx="10523220" cy="768350"/>
          </a:xfrm>
          <a:prstGeom prst="rect">
            <a:avLst/>
          </a:prstGeom>
          <a:noFill/>
        </p:spPr>
        <p:txBody>
          <a:bodyPr wrap="square" rtlCol="0">
            <a:spAutoFit/>
          </a:bodyPr>
          <a:p>
            <a:r>
              <a:rPr lang="zh-CN" altLang="en-US" sz="4400" b="1" dirty="0">
                <a:latin typeface="Times New Roman" panose="02020603050405020304" pitchFamily="18" charset="0"/>
                <a:ea typeface="宋体" panose="02010600030101010101" pitchFamily="2" charset="-122"/>
                <a:sym typeface="+mn-ea"/>
              </a:rPr>
              <a:t>思考：资产负债表与利润表之间的联系？</a:t>
            </a:r>
            <a:endParaRPr lang="zh-CN" altLang="en-US" sz="4400" b="1" dirty="0">
              <a:latin typeface="Times New Roman" panose="02020603050405020304" pitchFamily="18" charset="0"/>
              <a:ea typeface="宋体" panose="02010600030101010101" pitchFamily="2" charset="-122"/>
              <a:sym typeface="+mn-ea"/>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2" name="图片 1"/>
          <p:cNvPicPr>
            <a:picLocks noChangeAspect="1"/>
          </p:cNvPicPr>
          <p:nvPr/>
        </p:nvPicPr>
        <p:blipFill>
          <a:blip r:embed="rId1"/>
          <a:srcRect b="74259"/>
          <a:stretch>
            <a:fillRect/>
          </a:stretch>
        </p:blipFill>
        <p:spPr>
          <a:xfrm>
            <a:off x="158115" y="0"/>
            <a:ext cx="12007850" cy="1738630"/>
          </a:xfrm>
          <a:prstGeom prst="rect">
            <a:avLst/>
          </a:prstGeom>
        </p:spPr>
      </p:pic>
      <p:sp>
        <p:nvSpPr>
          <p:cNvPr id="3" name="文本框 2"/>
          <p:cNvSpPr txBox="1"/>
          <p:nvPr/>
        </p:nvSpPr>
        <p:spPr>
          <a:xfrm>
            <a:off x="775970" y="3154680"/>
            <a:ext cx="10640060" cy="829945"/>
          </a:xfrm>
          <a:prstGeom prst="rect">
            <a:avLst/>
          </a:prstGeom>
          <a:noFill/>
        </p:spPr>
        <p:txBody>
          <a:bodyPr wrap="square" rtlCol="0">
            <a:spAutoFit/>
          </a:bodyPr>
          <a:p>
            <a:r>
              <a:rPr lang="en-US" altLang="zh-CN" sz="4000"/>
              <a:t>           </a:t>
            </a:r>
            <a:r>
              <a:rPr lang="zh-CN" altLang="en-US" sz="4800">
                <a:latin typeface="黑体" panose="02010609060101010101" pitchFamily="49" charset="-122"/>
                <a:ea typeface="黑体" panose="02010609060101010101" pitchFamily="49" charset="-122"/>
              </a:rPr>
              <a:t>清点人数，课前签到</a:t>
            </a:r>
            <a:endParaRPr lang="zh-CN" altLang="en-US" sz="4800">
              <a:latin typeface="黑体" panose="02010609060101010101" pitchFamily="49" charset="-122"/>
              <a:ea typeface="黑体" panose="02010609060101010101" pitchFamily="49" charset="-122"/>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098" name="文本框 5"/>
          <p:cNvSpPr txBox="1"/>
          <p:nvPr/>
        </p:nvSpPr>
        <p:spPr>
          <a:xfrm>
            <a:off x="904875" y="2012315"/>
            <a:ext cx="10382250" cy="258381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3600" b="1" dirty="0">
                <a:latin typeface="黑体" panose="02010609060101010101" pitchFamily="49" charset="-122"/>
                <a:ea typeface="黑体" panose="02010609060101010101" pitchFamily="49" charset="-122"/>
              </a:rPr>
              <a:t>明确学习目标</a:t>
            </a:r>
            <a:endParaRPr lang="zh-CN" altLang="en-US" sz="3600" b="1" dirty="0">
              <a:latin typeface="黑体" panose="02010609060101010101" pitchFamily="49" charset="-122"/>
              <a:ea typeface="黑体" panose="02010609060101010101" pitchFamily="49" charset="-122"/>
            </a:endParaRPr>
          </a:p>
          <a:p>
            <a:pPr marL="0" lvl="0" indent="457200" eaLnBrk="1" hangingPunct="1">
              <a:lnSpc>
                <a:spcPct val="135000"/>
              </a:lnSpc>
              <a:spcBef>
                <a:spcPct val="0"/>
              </a:spcBef>
              <a:buFontTx/>
              <a:buNone/>
            </a:pPr>
            <a:r>
              <a:rPr lang="en-US" altLang="zh-CN" sz="2800" b="1" dirty="0">
                <a:latin typeface="Times New Roman" panose="02020603050405020304" pitchFamily="18" charset="0"/>
                <a:ea typeface="宋体" panose="02010600030101010101" pitchFamily="2" charset="-122"/>
              </a:rPr>
              <a:t>1</a:t>
            </a:r>
            <a:r>
              <a:rPr lang="zh-CN" altLang="en-US" sz="2800" b="1" dirty="0">
                <a:latin typeface="Times New Roman" panose="02020603050405020304" pitchFamily="18" charset="0"/>
                <a:ea typeface="宋体" panose="02010600030101010101" pitchFamily="2" charset="-122"/>
              </a:rPr>
              <a:t>、了解会计报告的概念、构成</a:t>
            </a:r>
            <a:endParaRPr lang="zh-CN" altLang="en-US" sz="2800" b="1" dirty="0">
              <a:latin typeface="Times New Roman" panose="02020603050405020304" pitchFamily="18" charset="0"/>
              <a:ea typeface="宋体" panose="02010600030101010101" pitchFamily="2" charset="-122"/>
            </a:endParaRPr>
          </a:p>
          <a:p>
            <a:pPr marL="0" lvl="0" indent="457200" eaLnBrk="1" hangingPunct="1">
              <a:lnSpc>
                <a:spcPct val="135000"/>
              </a:lnSpc>
              <a:spcBef>
                <a:spcPct val="0"/>
              </a:spcBef>
              <a:buFontTx/>
              <a:buNone/>
            </a:pPr>
            <a:r>
              <a:rPr lang="en-US" altLang="zh-CN" sz="2800" b="1" dirty="0">
                <a:latin typeface="Times New Roman" panose="02020603050405020304" pitchFamily="18" charset="0"/>
                <a:ea typeface="宋体" panose="02010600030101010101" pitchFamily="2" charset="-122"/>
              </a:rPr>
              <a:t>2</a:t>
            </a:r>
            <a:r>
              <a:rPr lang="zh-CN" altLang="en-US" sz="2800" b="1" dirty="0">
                <a:latin typeface="Times New Roman" panose="02020603050405020304" pitchFamily="18" charset="0"/>
                <a:ea typeface="宋体" panose="02010600030101010101" pitchFamily="2" charset="-122"/>
              </a:rPr>
              <a:t>、掌握会计报告的编制要求</a:t>
            </a:r>
            <a:endParaRPr lang="zh-CN" altLang="en-US" sz="2800" b="1" dirty="0">
              <a:latin typeface="Times New Roman" panose="02020603050405020304" pitchFamily="18" charset="0"/>
              <a:ea typeface="宋体" panose="02010600030101010101" pitchFamily="2" charset="-122"/>
            </a:endParaRPr>
          </a:p>
          <a:p>
            <a:pPr marL="0" lvl="0" indent="457200" eaLnBrk="1" hangingPunct="1">
              <a:lnSpc>
                <a:spcPct val="135000"/>
              </a:lnSpc>
              <a:spcBef>
                <a:spcPct val="0"/>
              </a:spcBef>
              <a:buFontTx/>
              <a:buNone/>
            </a:pPr>
            <a:endParaRPr lang="zh-CN" altLang="en-US" b="1" dirty="0">
              <a:solidFill>
                <a:schemeClr val="tx1"/>
              </a:solidFill>
              <a:latin typeface="Times New Roman" panose="02020603050405020304" pitchFamily="18" charset="0"/>
              <a:ea typeface="宋体" panose="02010600030101010101" pitchFamily="2" charset="-122"/>
            </a:endParaRPr>
          </a:p>
        </p:txBody>
      </p:sp>
      <p:pic>
        <p:nvPicPr>
          <p:cNvPr id="5" name="图片 4"/>
          <p:cNvPicPr>
            <a:picLocks noChangeAspect="1"/>
          </p:cNvPicPr>
          <p:nvPr/>
        </p:nvPicPr>
        <p:blipFill>
          <a:blip r:embed="rId1"/>
          <a:srcRect b="74833"/>
          <a:stretch>
            <a:fillRect/>
          </a:stretch>
        </p:blipFill>
        <p:spPr>
          <a:xfrm>
            <a:off x="254635" y="0"/>
            <a:ext cx="11894185" cy="1684020"/>
          </a:xfrm>
          <a:prstGeom prst="rect">
            <a:avLst/>
          </a:prstGeom>
        </p:spPr>
      </p:pic>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098" name="文本框 5"/>
          <p:cNvSpPr txBox="1"/>
          <p:nvPr/>
        </p:nvSpPr>
        <p:spPr>
          <a:xfrm>
            <a:off x="706120" y="3270250"/>
            <a:ext cx="10382250" cy="121285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sz="5400" b="1" dirty="0">
                <a:latin typeface="黑体" panose="02010609060101010101" pitchFamily="49" charset="-122"/>
                <a:ea typeface="黑体" panose="02010609060101010101" pitchFamily="49" charset="-122"/>
              </a:rPr>
              <a:t>第一节</a:t>
            </a:r>
            <a:r>
              <a:rPr lang="en-US" altLang="zh-CN" sz="5400" b="1" dirty="0">
                <a:latin typeface="黑体" panose="02010609060101010101" pitchFamily="49" charset="-122"/>
                <a:ea typeface="黑体" panose="02010609060101010101" pitchFamily="49" charset="-122"/>
              </a:rPr>
              <a:t>  </a:t>
            </a:r>
            <a:r>
              <a:rPr lang="zh-CN" altLang="en-US" sz="5400" b="1" dirty="0">
                <a:latin typeface="Times New Roman" panose="02020603050405020304" pitchFamily="18" charset="0"/>
                <a:ea typeface="宋体" panose="02010600030101010101" pitchFamily="2" charset="-122"/>
                <a:sym typeface="+mn-ea"/>
              </a:rPr>
              <a:t>会计报告的概念、构成</a:t>
            </a:r>
            <a:endParaRPr lang="zh-CN" altLang="en-US" sz="5400" b="1" dirty="0">
              <a:solidFill>
                <a:schemeClr val="tx1"/>
              </a:solidFill>
              <a:latin typeface="黑体" panose="02010609060101010101" pitchFamily="49" charset="-122"/>
              <a:ea typeface="黑体" panose="02010609060101010101" pitchFamily="49" charset="-122"/>
            </a:endParaRPr>
          </a:p>
        </p:txBody>
      </p:sp>
      <p:pic>
        <p:nvPicPr>
          <p:cNvPr id="5" name="图片 4"/>
          <p:cNvPicPr>
            <a:picLocks noChangeAspect="1"/>
          </p:cNvPicPr>
          <p:nvPr/>
        </p:nvPicPr>
        <p:blipFill>
          <a:blip r:embed="rId1"/>
          <a:srcRect b="74833"/>
          <a:stretch>
            <a:fillRect/>
          </a:stretch>
        </p:blipFill>
        <p:spPr>
          <a:xfrm>
            <a:off x="254635" y="0"/>
            <a:ext cx="11894185" cy="1684020"/>
          </a:xfrm>
          <a:prstGeom prst="rect">
            <a:avLst/>
          </a:prstGeom>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3600" b="1" dirty="0">
                <a:latin typeface="黑体" panose="02010609060101010101" pitchFamily="49" charset="-122"/>
                <a:ea typeface="黑体" panose="02010609060101010101" pitchFamily="49" charset="-122"/>
                <a:cs typeface="宋体" panose="02010600030101010101" pitchFamily="2" charset="-122"/>
                <a:sym typeface="+mn-ea"/>
              </a:rPr>
              <a:t>一、会计报告的概念</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财务会计报告是指企业对外提供的反映企业某一特定日期财务状况和某一会计期间经营成果、现金流量等会计信息的文件。</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3600" b="1" dirty="0">
                <a:latin typeface="黑体" panose="02010609060101010101" pitchFamily="49" charset="-122"/>
                <a:ea typeface="黑体" panose="02010609060101010101" pitchFamily="49" charset="-122"/>
                <a:cs typeface="宋体" panose="02010600030101010101" pitchFamily="2" charset="-122"/>
                <a:sym typeface="+mn-ea"/>
              </a:rPr>
              <a:t>二、会计报告的构成</a:t>
            </a:r>
            <a:endParaRPr lang="zh-CN" altLang="en-US" sz="3600" b="1" dirty="0">
              <a:latin typeface="黑体" panose="02010609060101010101" pitchFamily="49" charset="-122"/>
              <a:ea typeface="黑体" panose="02010609060101010101" pitchFamily="49" charset="-122"/>
              <a:cs typeface="宋体" panose="02010600030101010101" pitchFamily="2" charset="-122"/>
              <a:sym typeface="+mn-ea"/>
            </a:endParaRPr>
          </a:p>
          <a:p>
            <a:pPr marL="0" lvl="0" indent="457200" eaLnBrk="1" hangingPunct="1">
              <a:lnSpc>
                <a:spcPct val="135000"/>
              </a:lnSpc>
              <a:spcBef>
                <a:spcPct val="0"/>
              </a:spcBef>
              <a:buFontTx/>
              <a:buNone/>
            </a:pP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财务会计报告包括会计报表、会计报表附注、财务情况说明书三个部分</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会计报表：资产负债表、利润表、现金流量表、所有者权益变动表及其附表</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3600" b="1" dirty="0">
                <a:latin typeface="黑体" panose="02010609060101010101" pitchFamily="49" charset="-122"/>
                <a:ea typeface="黑体" panose="02010609060101010101" pitchFamily="49" charset="-122"/>
                <a:cs typeface="宋体" panose="02010600030101010101" pitchFamily="2" charset="-122"/>
                <a:sym typeface="+mn-ea"/>
              </a:rPr>
              <a:t>三、会计报告的分类</a:t>
            </a:r>
            <a:endParaRPr lang="zh-CN" altLang="en-US" sz="3600" b="1" dirty="0">
              <a:latin typeface="黑体" panose="02010609060101010101" pitchFamily="49" charset="-122"/>
              <a:ea typeface="黑体" panose="02010609060101010101" pitchFamily="49"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1</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、按服务对象分：</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外部报表</a:t>
            </a: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资产负债表</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内部报表</a:t>
            </a: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生产成本表</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3600" b="1" dirty="0">
                <a:latin typeface="黑体" panose="02010609060101010101" pitchFamily="49" charset="-122"/>
                <a:ea typeface="黑体" panose="02010609060101010101" pitchFamily="49" charset="-122"/>
                <a:cs typeface="宋体" panose="02010600030101010101" pitchFamily="2" charset="-122"/>
                <a:sym typeface="+mn-ea"/>
              </a:rPr>
              <a:t>三、会计报告的分类</a:t>
            </a:r>
            <a:endParaRPr lang="zh-CN" altLang="en-US" sz="3600" b="1" dirty="0">
              <a:latin typeface="黑体" panose="02010609060101010101" pitchFamily="49" charset="-122"/>
              <a:ea typeface="黑体" panose="02010609060101010101" pitchFamily="49"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2</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、按编制时间分：</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年报</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            </a:t>
            </a:r>
            <a:r>
              <a:rPr lang="zh-CN" sz="3600" b="1" dirty="0">
                <a:latin typeface="宋体" panose="02010600030101010101" pitchFamily="2" charset="-122"/>
                <a:ea typeface="宋体" panose="02010600030101010101" pitchFamily="2" charset="-122"/>
                <a:cs typeface="宋体" panose="02010600030101010101" pitchFamily="2" charset="-122"/>
                <a:sym typeface="+mn-ea"/>
              </a:rPr>
              <a:t>中期报表</a:t>
            </a: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半年度报表</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3600" b="1" dirty="0">
                <a:latin typeface="黑体" panose="02010609060101010101" pitchFamily="49" charset="-122"/>
                <a:ea typeface="黑体" panose="02010609060101010101" pitchFamily="49" charset="-122"/>
                <a:cs typeface="宋体" panose="02010600030101010101" pitchFamily="2" charset="-122"/>
                <a:sym typeface="+mn-ea"/>
              </a:rPr>
              <a:t>三、会计报告的分类</a:t>
            </a:r>
            <a:endParaRPr lang="zh-CN" altLang="en-US" sz="3600" b="1" dirty="0">
              <a:latin typeface="黑体" panose="02010609060101010101" pitchFamily="49" charset="-122"/>
              <a:ea typeface="黑体" panose="02010609060101010101" pitchFamily="49"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3</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、按编制单位分：</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单位会计报表</a:t>
            </a: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独立核算的会计主体</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            </a:t>
            </a:r>
            <a:r>
              <a:rPr lang="zh-CN" sz="3600" b="1" dirty="0">
                <a:latin typeface="宋体" panose="02010600030101010101" pitchFamily="2" charset="-122"/>
                <a:ea typeface="宋体" panose="02010600030101010101" pitchFamily="2" charset="-122"/>
                <a:cs typeface="宋体" panose="02010600030101010101" pitchFamily="2" charset="-122"/>
                <a:sym typeface="+mn-ea"/>
              </a:rPr>
              <a:t>汇总会计报表</a:t>
            </a:r>
            <a:r>
              <a:rPr lang="en-US" altLang="zh-CN" sz="36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上级主管部门汇总编制</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tags/tag1.xml><?xml version="1.0" encoding="utf-8"?>
<p:tagLst xmlns:p="http://schemas.openxmlformats.org/presentationml/2006/main">
  <p:tag name="COMMONDATA" val="eyJoZGlkIjoiOWVkYWMzZWY4MzAyNmIxNTMzYmVkZjkwYjQzZGJiNDkifQ=="/>
  <p:tag name="KSO_WPP_MARK_KEY" val="3cea932a-921f-4ead-a884-2d4e2ec009c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733</Words>
  <Application>WPS 演示</Application>
  <PresentationFormat/>
  <Paragraphs>63</Paragraphs>
  <Slides>17</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17</vt:i4>
      </vt:variant>
    </vt:vector>
  </HeadingPairs>
  <TitlesOfParts>
    <vt:vector size="29" baseType="lpstr">
      <vt:lpstr>Arial</vt:lpstr>
      <vt:lpstr>宋体</vt:lpstr>
      <vt:lpstr>Wingdings</vt:lpstr>
      <vt:lpstr>等线</vt:lpstr>
      <vt:lpstr>等线 Light</vt:lpstr>
      <vt:lpstr>黑体</vt:lpstr>
      <vt:lpstr>Times New Roman</vt:lpstr>
      <vt:lpstr>微软雅黑</vt:lpstr>
      <vt:lpstr>Arial Unicode MS</vt:lpstr>
      <vt:lpstr>Calibri</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xbany</dc:creator>
  <cp:lastModifiedBy>琼</cp:lastModifiedBy>
  <cp:revision>84</cp:revision>
  <dcterms:created xsi:type="dcterms:W3CDTF">2018-12-25T01:05:00Z</dcterms:created>
  <dcterms:modified xsi:type="dcterms:W3CDTF">2022-12-01T05:43:33Z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080485BCEAB347C3AB6DFBF25C5D7C86</vt:lpwstr>
  </property>
  <property fmtid="{D5CDD505-2E9C-101B-9397-08002B2CF9AE}" pid="3" name="KSOProductBuildVer">
    <vt:lpwstr>2052-11.1.0.12763</vt:lpwstr>
  </property>
</Properties>
</file>