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476" r:id="rId4"/>
    <p:sldId id="270" r:id="rId5"/>
    <p:sldId id="264" r:id="rId6"/>
    <p:sldId id="595" r:id="rId7"/>
    <p:sldId id="478" r:id="rId8"/>
    <p:sldId id="570" r:id="rId9"/>
    <p:sldId id="596" r:id="rId10"/>
    <p:sldId id="585" r:id="rId11"/>
    <p:sldId id="633" r:id="rId12"/>
    <p:sldId id="634" r:id="rId13"/>
    <p:sldId id="597" r:id="rId14"/>
    <p:sldId id="588" r:id="rId15"/>
    <p:sldId id="635" r:id="rId16"/>
    <p:sldId id="621" r:id="rId17"/>
    <p:sldId id="589" r:id="rId18"/>
    <p:sldId id="622" r:id="rId19"/>
    <p:sldId id="623" r:id="rId20"/>
    <p:sldId id="520" r:id="rId21"/>
    <p:sldId id="521" r:id="rId22"/>
    <p:sldId id="522" r:id="rId23"/>
    <p:sldId id="523" r:id="rId24"/>
  </p:sldIdLst>
  <p:sldSz cx="12192000" cy="6858000"/>
  <p:notesSz cx="6858000" cy="9144000"/>
  <p:custDataLst>
    <p:tags r:id="rId28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577"/>
    <p:restoredTop sz="94660"/>
  </p:normalViewPr>
  <p:slideViewPr>
    <p:cSldViewPr snapToGrid="0">
      <p:cViewPr varScale="1">
        <p:scale>
          <a:sx n="66" d="100"/>
          <a:sy n="66" d="100"/>
        </p:scale>
        <p:origin x="82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8" Type="http://schemas.openxmlformats.org/officeDocument/2006/relationships/tags" Target="tags/tag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6"/>
          <p:cNvPicPr>
            <a:picLocks noChangeAspect="1"/>
          </p:cNvPicPr>
          <p:nvPr userDrawn="1"/>
        </p:nvPicPr>
        <p:blipFill>
          <a:blip r:embed="rId2"/>
          <a:srcRect l="54997" t="45027"/>
          <a:stretch>
            <a:fillRect/>
          </a:stretch>
        </p:blipFill>
        <p:spPr>
          <a:xfrm>
            <a:off x="0" y="0"/>
            <a:ext cx="965200" cy="622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直角三角形 7"/>
          <p:cNvSpPr/>
          <p:nvPr/>
        </p:nvSpPr>
        <p:spPr>
          <a:xfrm>
            <a:off x="0" y="6019800"/>
            <a:ext cx="838200" cy="838200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直角三角形 8"/>
          <p:cNvSpPr/>
          <p:nvPr/>
        </p:nvSpPr>
        <p:spPr>
          <a:xfrm rot="10800000" flipV="1">
            <a:off x="11353800" y="6019800"/>
            <a:ext cx="838200" cy="838200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482600" y="0"/>
            <a:ext cx="10380663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72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marL="0" marR="0" lvl="0" indent="457200" algn="l" defTabSz="914400" rtl="0" eaLnBrk="1" fontAlgn="base" latinLnBrk="0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第二章　货币资金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915A0D-83C7-43A5-8E8B-362ABBC11D70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232D7E-88D8-42F7-98A5-96E15708017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6"/>
          <p:cNvPicPr>
            <a:picLocks noChangeAspect="1"/>
          </p:cNvPicPr>
          <p:nvPr userDrawn="1"/>
        </p:nvPicPr>
        <p:blipFill>
          <a:blip r:embed="rId2"/>
          <a:srcRect l="54997" t="45027"/>
          <a:stretch>
            <a:fillRect/>
          </a:stretch>
        </p:blipFill>
        <p:spPr>
          <a:xfrm>
            <a:off x="0" y="0"/>
            <a:ext cx="965200" cy="622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直角三角形 7"/>
          <p:cNvSpPr/>
          <p:nvPr/>
        </p:nvSpPr>
        <p:spPr>
          <a:xfrm>
            <a:off x="0" y="6019800"/>
            <a:ext cx="838200" cy="838200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直角三角形 8"/>
          <p:cNvSpPr/>
          <p:nvPr/>
        </p:nvSpPr>
        <p:spPr>
          <a:xfrm rot="10800000" flipV="1">
            <a:off x="11353800" y="6019800"/>
            <a:ext cx="838200" cy="838200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482600" y="0"/>
            <a:ext cx="10380663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72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marL="0" marR="0" lvl="0" indent="457200" algn="l" defTabSz="914400" rtl="0" eaLnBrk="1" fontAlgn="base" latinLnBrk="0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第二章　货币资金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915A0D-83C7-43A5-8E8B-362ABBC11D70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232D7E-88D8-42F7-98A5-96E15708017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160655" y="19951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4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</a:t>
            </a:r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、按清查的执行系统分类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(1)内部清查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会计部门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(2)外部清查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上级主管部门、审计、税务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098" name="文本框 5"/>
          <p:cNvSpPr txBox="1"/>
          <p:nvPr/>
        </p:nvSpPr>
        <p:spPr>
          <a:xfrm>
            <a:off x="503555" y="3249930"/>
            <a:ext cx="11142345" cy="12128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第三节</a:t>
            </a:r>
            <a:r>
              <a:rPr lang="en-US" alt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现金的清查</a:t>
            </a:r>
            <a:endParaRPr lang="zh-CN" altLang="en-US" sz="54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 b="74833"/>
          <a:stretch>
            <a:fillRect/>
          </a:stretch>
        </p:blipFill>
        <p:spPr>
          <a:xfrm>
            <a:off x="254635" y="0"/>
            <a:ext cx="11894185" cy="168402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607060" y="18173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sz="40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一、清查方法</a:t>
            </a:r>
            <a:endParaRPr lang="zh-CN" sz="40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sz="4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实地盘点法</a:t>
            </a:r>
            <a:endParaRPr lang="zh-CN" sz="4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sz="4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库存现金日记账余额与库存现金实存数核对</a:t>
            </a:r>
            <a:endParaRPr lang="zh-CN" sz="4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1012190" y="18173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sz="40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二、清查内容</a:t>
            </a:r>
            <a:endParaRPr lang="zh-CN" sz="40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</a:t>
            </a:r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</a:t>
            </a:r>
            <a:r>
              <a:rPr lang="zh-CN" sz="4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账存数与实存数是否相符</a:t>
            </a:r>
            <a:endParaRPr lang="zh-CN" sz="4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</a:t>
            </a:r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、是否有白条抵库</a:t>
            </a:r>
            <a:endParaRPr lang="zh-CN" altLang="en-US" sz="4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</a:t>
            </a:r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、是否超额留存现金</a:t>
            </a:r>
            <a:endParaRPr lang="zh-CN" altLang="en-US" sz="4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4</a:t>
            </a:r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、是否坐支现金</a:t>
            </a:r>
            <a:endParaRPr lang="zh-CN" altLang="en-US" sz="4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5</a:t>
            </a:r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、有无挪用公款</a:t>
            </a:r>
            <a:endParaRPr lang="zh-CN" altLang="en-US" sz="4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098" name="文本框 5"/>
          <p:cNvSpPr txBox="1"/>
          <p:nvPr/>
        </p:nvSpPr>
        <p:spPr>
          <a:xfrm>
            <a:off x="503555" y="3249930"/>
            <a:ext cx="11142345" cy="12128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第四节</a:t>
            </a:r>
            <a:r>
              <a:rPr lang="en-US" alt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银行存款的清查</a:t>
            </a:r>
            <a:endParaRPr lang="zh-CN" altLang="en-US" sz="54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 b="74833"/>
          <a:stretch>
            <a:fillRect/>
          </a:stretch>
        </p:blipFill>
        <p:spPr>
          <a:xfrm>
            <a:off x="254635" y="0"/>
            <a:ext cx="11894185" cy="168402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160655" y="18173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一、银行存款清查内容与方法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   </a:t>
            </a:r>
            <a:r>
              <a:rPr 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对账单法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）银行存款日记账与银行存款收付款凭证互相核对，做到账证相符。</a:t>
            </a:r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）银行存款日记账与银行总账互相核对，做到账账相符。</a:t>
            </a:r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3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）银行存款日记账与银行对账单互相核对，做到账单相符。</a:t>
            </a:r>
            <a:endParaRPr lang="zh-CN" altLang="en-US" sz="32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535940" y="18173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二、未达账项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未达账项，是企业与银行之间由于收付款结算凭证在传递、接收时间上不一致而导致的一方（企业或者银行）已经入账，另一方尚未入账的款项。</a:t>
            </a:r>
            <a:endParaRPr lang="en-US" altLang="zh-CN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sz="32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160655" y="18173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三、银行存款余额调节表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 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     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银行存款日记账余额      　　　              银行对账单余额</a:t>
            </a:r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+ 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银行已收，企业未收的款项  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   + 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企业已收，银行未收的款项</a:t>
            </a:r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-  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银行已付，企业未付的款项      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- 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企业已付，银行未付的款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项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lang="zh-CN" sz="32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5611"/>
          <a:stretch>
            <a:fillRect/>
          </a:stretch>
        </p:blipFill>
        <p:spPr>
          <a:xfrm>
            <a:off x="131445" y="0"/>
            <a:ext cx="12057380" cy="165417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045210" y="1975485"/>
            <a:ext cx="1209802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4000"/>
              <a:t>下列情况下，应进行全面清查的是（</a:t>
            </a:r>
            <a:r>
              <a:rPr lang="en-US" altLang="zh-CN" sz="4000"/>
              <a:t>       </a:t>
            </a:r>
            <a:r>
              <a:rPr lang="zh-CN" altLang="en-US" sz="4000"/>
              <a:t>）</a:t>
            </a:r>
            <a:endParaRPr lang="zh-CN" altLang="en-US" sz="4000"/>
          </a:p>
          <a:p>
            <a:r>
              <a:rPr lang="en-US" altLang="zh-CN" sz="4000"/>
              <a:t>A.</a:t>
            </a:r>
            <a:r>
              <a:rPr lang="zh-CN" altLang="en-US" sz="4000"/>
              <a:t>季度终了</a:t>
            </a:r>
            <a:endParaRPr lang="zh-CN" altLang="en-US" sz="4000"/>
          </a:p>
          <a:p>
            <a:r>
              <a:rPr lang="en-US" altLang="zh-CN" sz="4000"/>
              <a:t>B.</a:t>
            </a:r>
            <a:r>
              <a:rPr lang="zh-CN" altLang="en-US" sz="4000"/>
              <a:t>月份终了</a:t>
            </a:r>
            <a:endParaRPr lang="zh-CN" altLang="en-US" sz="4000"/>
          </a:p>
          <a:p>
            <a:r>
              <a:rPr lang="en-US" altLang="zh-CN" sz="4000"/>
              <a:t>C.</a:t>
            </a:r>
            <a:r>
              <a:rPr lang="zh-CN" altLang="en-US" sz="4000"/>
              <a:t>年终决算前</a:t>
            </a:r>
            <a:endParaRPr lang="zh-CN" altLang="en-US" sz="4000"/>
          </a:p>
          <a:p>
            <a:r>
              <a:rPr lang="en-US" altLang="zh-CN" sz="4000"/>
              <a:t>D.</a:t>
            </a:r>
            <a:r>
              <a:rPr lang="zh-CN" altLang="en-US" sz="4000"/>
              <a:t>会计主管人员调离</a:t>
            </a:r>
            <a:endParaRPr lang="zh-CN" altLang="en-US" sz="4000"/>
          </a:p>
        </p:txBody>
      </p:sp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128395" y="2372360"/>
            <a:ext cx="1014285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5400"/>
              <a:t>   </a:t>
            </a:r>
            <a:r>
              <a:rPr lang="zh-CN" altLang="en-US" sz="5400"/>
              <a:t>课后习题</a:t>
            </a:r>
            <a:r>
              <a:rPr lang="en-US" altLang="zh-CN" sz="5400"/>
              <a:t>--</a:t>
            </a:r>
            <a:r>
              <a:rPr lang="zh-CN" sz="5400"/>
              <a:t>同步训练</a:t>
            </a:r>
            <a:endParaRPr lang="zh-CN" sz="54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b="75333"/>
          <a:stretch>
            <a:fillRect/>
          </a:stretch>
        </p:blipFill>
        <p:spPr>
          <a:xfrm>
            <a:off x="62230" y="73025"/>
            <a:ext cx="12118340" cy="168148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158115" y="0"/>
            <a:ext cx="12007850" cy="173863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75970" y="3154680"/>
            <a:ext cx="106400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/>
              <a:t>           </a:t>
            </a:r>
            <a:r>
              <a:rPr lang="zh-CN" altLang="en-US" sz="4800">
                <a:latin typeface="黑体" panose="02010609060101010101" pitchFamily="49" charset="-122"/>
                <a:ea typeface="黑体" panose="02010609060101010101" pitchFamily="49" charset="-122"/>
              </a:rPr>
              <a:t>清点人数，课前签到</a:t>
            </a:r>
            <a:endParaRPr lang="zh-CN" altLang="en-US" sz="48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5000"/>
          <a:stretch>
            <a:fillRect/>
          </a:stretch>
        </p:blipFill>
        <p:spPr>
          <a:xfrm>
            <a:off x="89535" y="93980"/>
            <a:ext cx="12093575" cy="170053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044575" y="1896110"/>
            <a:ext cx="10182860" cy="37865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lang="en-US" altLang="zh-CN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、财产清查概念、作用</a:t>
            </a:r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lvl="0" indent="457200" algn="l" eaLnBrk="1" hangingPunct="1">
              <a:lnSpc>
                <a:spcPct val="135000"/>
              </a:lnSpc>
              <a:buClrTx/>
              <a:buSzTx/>
              <a:buFontTx/>
              <a:buNone/>
            </a:pP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、财产清查的分类</a:t>
            </a:r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  <a:p>
            <a:pPr marL="0" lvl="0" indent="457200" algn="l" eaLnBrk="1" hangingPunct="1">
              <a:lnSpc>
                <a:spcPct val="135000"/>
              </a:lnSpc>
              <a:buClrTx/>
              <a:buSzTx/>
              <a:buFontTx/>
              <a:buNone/>
            </a:pP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3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、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现金的清查</a:t>
            </a:r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  <a:p>
            <a:pPr marL="0" lvl="0" indent="457200" algn="l" eaLnBrk="1" hangingPunct="1">
              <a:lnSpc>
                <a:spcPct val="135000"/>
              </a:lnSpc>
              <a:buClrTx/>
              <a:buSzTx/>
              <a:buFontTx/>
              <a:buNone/>
            </a:pP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4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、银行存款余额调节表的编制</a:t>
            </a:r>
            <a:endParaRPr lang="zh-CN" altLang="en-US" sz="320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lang="zh-CN" altLang="en-US" sz="32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b="75926"/>
          <a:stretch>
            <a:fillRect/>
          </a:stretch>
        </p:blipFill>
        <p:spPr>
          <a:xfrm>
            <a:off x="113030" y="114300"/>
            <a:ext cx="11886565" cy="160972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102995" y="3044825"/>
            <a:ext cx="9986010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 b="1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思考：银行存款余额调节表为什么不可以作为原始凭证据以登记账簿？</a:t>
            </a:r>
            <a:endParaRPr lang="zh-CN" altLang="en-US" sz="4400" b="1" dirty="0"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098" name="文本框 5"/>
          <p:cNvSpPr txBox="1"/>
          <p:nvPr/>
        </p:nvSpPr>
        <p:spPr>
          <a:xfrm>
            <a:off x="904875" y="2012315"/>
            <a:ext cx="10382250" cy="35496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明确学习目标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、了解财产清查概念、作用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lvl="0" indent="457200" algn="l" eaLnBrk="1" hangingPunct="1">
              <a:lnSpc>
                <a:spcPct val="135000"/>
              </a:lnSpc>
              <a:buClrTx/>
              <a:buSzTx/>
              <a:buFontTx/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、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掌握财产清查的分类</a:t>
            </a:r>
            <a:endParaRPr lang="zh-CN" altLang="en-US" b="1" dirty="0"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  <a:p>
            <a:pPr marL="0" lvl="0" indent="457200" algn="l" eaLnBrk="1" hangingPunct="1">
              <a:lnSpc>
                <a:spcPct val="135000"/>
              </a:lnSpc>
              <a:buClrTx/>
              <a:buSzTx/>
              <a:buFontTx/>
              <a:buNone/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掌握现金的清查</a:t>
            </a:r>
            <a:endParaRPr lang="zh-CN" altLang="en-US" b="1" dirty="0"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  <a:p>
            <a:pPr marL="0" lvl="0" indent="457200" algn="l" eaLnBrk="1" hangingPunct="1">
              <a:lnSpc>
                <a:spcPct val="135000"/>
              </a:lnSpc>
              <a:buClrTx/>
              <a:buSzTx/>
              <a:buFontTx/>
              <a:buNone/>
            </a:pPr>
            <a:r>
              <a:rPr lang="en-US" altLang="zh-CN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、掌握银行存款的清查</a:t>
            </a:r>
            <a:endParaRPr lang="zh-CN" altLang="en-US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 b="74833"/>
          <a:stretch>
            <a:fillRect/>
          </a:stretch>
        </p:blipFill>
        <p:spPr>
          <a:xfrm>
            <a:off x="254635" y="0"/>
            <a:ext cx="11894185" cy="168402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098" name="文本框 5"/>
          <p:cNvSpPr txBox="1"/>
          <p:nvPr/>
        </p:nvSpPr>
        <p:spPr>
          <a:xfrm>
            <a:off x="1010285" y="3249930"/>
            <a:ext cx="10382250" cy="23342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第一节</a:t>
            </a:r>
            <a:r>
              <a:rPr lang="en-US" alt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5400" b="1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财产清查概念、作用</a:t>
            </a:r>
            <a:endParaRPr lang="zh-CN" altLang="en-US" sz="5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lang="zh-CN" altLang="en-US" sz="54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 b="74833"/>
          <a:stretch>
            <a:fillRect/>
          </a:stretch>
        </p:blipFill>
        <p:spPr>
          <a:xfrm>
            <a:off x="254635" y="0"/>
            <a:ext cx="11894185" cy="168402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160655" y="18173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一、财产清查的概念</a:t>
            </a: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财产清查是指企业、行政事业单位通过对本单位各项财产物资、现金的实地盘点,以及对银行存款、债权债务等往来款项的核对,查明某一时点的实际结存数与账面余额数是否相符,即账实是否相符的一种专门方法。</a:t>
            </a:r>
            <a:endParaRPr lang="zh-CN" altLang="en-US"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lang="zh-CN" altLang="en-US"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160655" y="18173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二、财产清查的作用</a:t>
            </a: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(1)保证账实相符,提高会计资料的的准确性。</a:t>
            </a:r>
            <a:endParaRPr lang="zh-CN" altLang="en-US"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(2)改善管理,切实保障各项财产物资的安全、完整。</a:t>
            </a:r>
            <a:endParaRPr lang="zh-CN" altLang="en-US"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(3)合理安排经济活动，充分利用各各项财产物资,加速资金周转,提高资金使用效益。</a:t>
            </a:r>
            <a:endParaRPr lang="zh-CN" altLang="en-US"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(4)有利于维护财经纪律和结算制度</a:t>
            </a:r>
            <a:endParaRPr lang="zh-CN" altLang="en-US"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098" name="文本框 5"/>
          <p:cNvSpPr txBox="1"/>
          <p:nvPr/>
        </p:nvSpPr>
        <p:spPr>
          <a:xfrm>
            <a:off x="1010285" y="3249930"/>
            <a:ext cx="10382250" cy="1212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第二节</a:t>
            </a:r>
            <a:r>
              <a:rPr lang="en-US" alt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财产清查的分类</a:t>
            </a:r>
            <a:endParaRPr lang="zh-CN" altLang="en-US" sz="54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 b="74833"/>
          <a:stretch>
            <a:fillRect/>
          </a:stretch>
        </p:blipFill>
        <p:spPr>
          <a:xfrm>
            <a:off x="254635" y="0"/>
            <a:ext cx="11894185" cy="168402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160655" y="19951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4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1</a:t>
            </a:r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、按清查的范围分类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(1)全面清查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年终决算、撤销合并、体制改革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(2)局部清查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现金、银行存款、存货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160655" y="19951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4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</a:t>
            </a:r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、按清查的时间分类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(1)定期清查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月末、季末、半年末、年末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(2)不定期清查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自然灾害、上级部门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tags/tag1.xml><?xml version="1.0" encoding="utf-8"?>
<p:tagLst xmlns:p="http://schemas.openxmlformats.org/presentationml/2006/main">
  <p:tag name="COMMONDATA" val="eyJoZGlkIjoiOWVkYWMzZWY4MzAyNmIxNTMzYmVkZjkwYjQzZGJiNDkifQ=="/>
  <p:tag name="KSO_WPP_MARK_KEY" val="3cea932a-921f-4ead-a884-2d4e2ec009cd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1023</Words>
  <Application>WPS 演示</Application>
  <PresentationFormat/>
  <Paragraphs>93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33" baseType="lpstr">
      <vt:lpstr>Arial</vt:lpstr>
      <vt:lpstr>宋体</vt:lpstr>
      <vt:lpstr>Wingdings</vt:lpstr>
      <vt:lpstr>等线</vt:lpstr>
      <vt:lpstr>等线 Light</vt:lpstr>
      <vt:lpstr>黑体</vt:lpstr>
      <vt:lpstr>Times New Roman</vt:lpstr>
      <vt:lpstr>微软雅黑</vt:lpstr>
      <vt:lpstr>Calibri</vt:lpstr>
      <vt:lpstr>Arial Unicode MS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xbany</dc:creator>
  <cp:lastModifiedBy>蒋梦琼</cp:lastModifiedBy>
  <cp:revision>79</cp:revision>
  <dcterms:created xsi:type="dcterms:W3CDTF">2018-12-25T01:05:00Z</dcterms:created>
  <dcterms:modified xsi:type="dcterms:W3CDTF">2022-10-27T11:07:25Z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080485BCEAB347C3AB6DFBF25C5D7C86</vt:lpwstr>
  </property>
  <property fmtid="{D5CDD505-2E9C-101B-9397-08002B2CF9AE}" pid="3" name="KSOProductBuildVer">
    <vt:lpwstr>2052-11.1.0.12358</vt:lpwstr>
  </property>
</Properties>
</file>