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476" r:id="rId4"/>
    <p:sldId id="270" r:id="rId5"/>
    <p:sldId id="264" r:id="rId6"/>
    <p:sldId id="595" r:id="rId7"/>
    <p:sldId id="478" r:id="rId8"/>
    <p:sldId id="570" r:id="rId9"/>
    <p:sldId id="619" r:id="rId10"/>
    <p:sldId id="620" r:id="rId11"/>
    <p:sldId id="621" r:id="rId12"/>
    <p:sldId id="596" r:id="rId13"/>
    <p:sldId id="585" r:id="rId14"/>
    <p:sldId id="586" r:id="rId15"/>
    <p:sldId id="618" r:id="rId16"/>
    <p:sldId id="587" r:id="rId17"/>
    <p:sldId id="520" r:id="rId18"/>
    <p:sldId id="521" r:id="rId19"/>
    <p:sldId id="522" r:id="rId20"/>
    <p:sldId id="523" r:id="rId21"/>
  </p:sldIdLst>
  <p:sldSz cx="12192000" cy="6858000"/>
  <p:notesSz cx="6858000" cy="9144000"/>
  <p:custDataLst>
    <p:tags r:id="rId25"/>
  </p:custDataLst>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等线" panose="02010600030101010101" pitchFamily="2" charset="-122"/>
        <a:ea typeface="等线"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77"/>
    <p:restoredTop sz="94660"/>
  </p:normalViewPr>
  <p:slideViewPr>
    <p:cSldViewPr snapToGrid="0">
      <p:cViewPr varScale="1">
        <p:scale>
          <a:sx n="66" d="100"/>
          <a:sy n="66" d="100"/>
        </p:scale>
        <p:origin x="82" y="1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5" Type="http://schemas.openxmlformats.org/officeDocument/2006/relationships/tags" Target="tags/tag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pic>
        <p:nvPicPr>
          <p:cNvPr id="2050" name="图片 6"/>
          <p:cNvPicPr>
            <a:picLocks noChangeAspect="1"/>
          </p:cNvPicPr>
          <p:nvPr userDrawn="1"/>
        </p:nvPicPr>
        <p:blipFill>
          <a:blip r:embed="rId2"/>
          <a:srcRect l="54997" t="45027"/>
          <a:stretch>
            <a:fillRect/>
          </a:stretch>
        </p:blipFill>
        <p:spPr>
          <a:xfrm>
            <a:off x="0" y="0"/>
            <a:ext cx="965200" cy="622300"/>
          </a:xfrm>
          <a:prstGeom prst="rect">
            <a:avLst/>
          </a:prstGeom>
          <a:noFill/>
          <a:ln w="9525">
            <a:noFill/>
          </a:ln>
        </p:spPr>
      </p:pic>
      <p:sp>
        <p:nvSpPr>
          <p:cNvPr id="8" name="直角三角形 7"/>
          <p:cNvSpPr/>
          <p:nvPr/>
        </p:nvSpPr>
        <p:spPr>
          <a:xfrm>
            <a:off x="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accent4"/>
              </a:solidFill>
              <a:effectLst/>
              <a:uLnTx/>
              <a:uFillTx/>
              <a:latin typeface="+mn-lt"/>
              <a:ea typeface="+mn-ea"/>
              <a:cs typeface="+mn-cs"/>
            </a:endParaRPr>
          </a:p>
        </p:txBody>
      </p:sp>
      <p:sp>
        <p:nvSpPr>
          <p:cNvPr id="9" name="直角三角形 8"/>
          <p:cNvSpPr/>
          <p:nvPr/>
        </p:nvSpPr>
        <p:spPr>
          <a:xfrm rot="10800000" flipV="1">
            <a:off x="11353800" y="6019800"/>
            <a:ext cx="838200" cy="838200"/>
          </a:xfrm>
          <a:prstGeom prst="rtTriangl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 name="文本框 9"/>
          <p:cNvSpPr txBox="1">
            <a:spLocks noChangeArrowheads="1"/>
          </p:cNvSpPr>
          <p:nvPr/>
        </p:nvSpPr>
        <p:spPr bwMode="auto">
          <a:xfrm>
            <a:off x="482600" y="0"/>
            <a:ext cx="10380663"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indent="457200">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pPr marL="0" marR="0" lvl="0" indent="457200" algn="l" defTabSz="914400" rtl="0" eaLnBrk="1" fontAlgn="base" latinLnBrk="0" hangingPunct="1">
              <a:lnSpc>
                <a:spcPct val="135000"/>
              </a:lnSpc>
              <a:spcBef>
                <a:spcPct val="0"/>
              </a:spcBef>
              <a:spcAft>
                <a:spcPct val="0"/>
              </a:spcAft>
              <a:buClrTx/>
              <a:buSzTx/>
              <a:buFontTx/>
              <a:buNone/>
              <a:defRPr/>
            </a:pPr>
            <a:r>
              <a:rPr kumimoji="0" lang="zh-CN" altLang="en-US" sz="3200" b="0" i="0" u="none" strike="noStrike" kern="1200" cap="none" spc="0" normalizeH="0" baseline="0" noProof="0" dirty="0">
                <a:ln>
                  <a:noFill/>
                </a:ln>
                <a:solidFill>
                  <a:srgbClr val="70AD47"/>
                </a:solidFill>
                <a:effectLst/>
                <a:uLnTx/>
                <a:uFillTx/>
                <a:latin typeface="黑体" panose="02010609060101010101" pitchFamily="49" charset="-122"/>
                <a:ea typeface="黑体" panose="02010609060101010101" pitchFamily="49" charset="-122"/>
                <a:cs typeface="+mn-cs"/>
              </a:rPr>
              <a:t>第二章　货币资金</a:t>
            </a:r>
            <a:endParaRPr kumimoji="0" lang="en-US" altLang="zh-CN" sz="2800" b="1" i="0" u="none" strike="noStrike" kern="1200" cap="none" spc="0" normalizeH="0" baseline="0" noProof="0" dirty="0">
              <a:ln>
                <a:noFill/>
              </a:ln>
              <a:solidFill>
                <a:srgbClr val="70AD47"/>
              </a:solidFill>
              <a:effectLst/>
              <a:uLnTx/>
              <a:uFillTx/>
              <a:latin typeface="Times New Roman" panose="02020603050405020304" pitchFamily="18" charset="0"/>
              <a:ea typeface="宋体" panose="02010600030101010101" pitchFamily="2" charset="-122"/>
              <a:cs typeface="+mn-cs"/>
            </a:endParaRPr>
          </a:p>
        </p:txBody>
      </p:sp>
      <p:sp>
        <p:nvSpPr>
          <p:cNvPr id="11"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D6915A0D-83C7-43A5-8E8B-362ABBC11D70}"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2"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3"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BD232D7E-88D8-42F7-98A5-96E15708017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p>
            <a:pPr lvl="0"/>
            <a:r>
              <a:rPr lang="zh-CN" altLang="en-US" dirty="0"/>
              <a:t>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CED6FDE-F51A-4887-8478-947E1B6392E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997C38A-8019-401C-97CC-A317FEE68F39}" type="slidenum">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5pPr>
      <a:lvl6pPr marL="4572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6pPr>
      <a:lvl7pPr marL="9144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7pPr>
      <a:lvl8pPr marL="13716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8pPr>
      <a:lvl9pPr marL="1828800" algn="l" rtl="0" fontAlgn="base">
        <a:lnSpc>
          <a:spcPct val="90000"/>
        </a:lnSpc>
        <a:spcBef>
          <a:spcPct val="0"/>
        </a:spcBef>
        <a:spcAft>
          <a:spcPct val="0"/>
        </a:spcAft>
        <a:defRPr sz="4400">
          <a:solidFill>
            <a:schemeClr val="tx1"/>
          </a:solidFill>
          <a:latin typeface="等线 Light" panose="02010600030101010101" pitchFamily="2" charset="-122"/>
          <a:ea typeface="等线 Light"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tretch>
            <a:fillRect/>
          </a:stretch>
        </p:blipFill>
        <p:spPr>
          <a:xfrm>
            <a:off x="0" y="0"/>
            <a:ext cx="12192000" cy="6858000"/>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1010285" y="324993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sz="5400" b="1" dirty="0">
                <a:latin typeface="黑体" panose="02010609060101010101" pitchFamily="49" charset="-122"/>
                <a:ea typeface="黑体" panose="02010609060101010101" pitchFamily="49" charset="-122"/>
              </a:rPr>
              <a:t>第二节</a:t>
            </a:r>
            <a:r>
              <a:rPr lang="en-US" altLang="zh-CN" sz="5400" b="1" dirty="0">
                <a:latin typeface="黑体" panose="02010609060101010101" pitchFamily="49" charset="-122"/>
                <a:ea typeface="黑体" panose="02010609060101010101" pitchFamily="49" charset="-122"/>
              </a:rPr>
              <a:t>  </a:t>
            </a:r>
            <a:r>
              <a:rPr lang="zh-CN" altLang="en-US" sz="5400" b="1" dirty="0">
                <a:latin typeface="黑体" panose="02010609060101010101" pitchFamily="49" charset="-122"/>
                <a:ea typeface="黑体" panose="02010609060101010101" pitchFamily="49" charset="-122"/>
              </a:rPr>
              <a:t>会计信息质量要求</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en-US" altLang="zh-CN" b="1" dirty="0">
                <a:latin typeface="Times New Roman" panose="02020603050405020304" pitchFamily="18" charset="0"/>
                <a:ea typeface="宋体" panose="02010600030101010101" pitchFamily="2" charset="-122"/>
                <a:sym typeface="+mn-ea"/>
              </a:rPr>
              <a:t>1</a:t>
            </a:r>
            <a:r>
              <a:rPr lang="zh-CN" altLang="en-US" b="1" dirty="0">
                <a:latin typeface="Times New Roman" panose="02020603050405020304" pitchFamily="18" charset="0"/>
                <a:ea typeface="宋体" panose="02010600030101010101" pitchFamily="2" charset="-122"/>
                <a:sym typeface="+mn-ea"/>
              </a:rPr>
              <a:t>．可靠性</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zh-CN" altLang="en-US" b="1" dirty="0">
                <a:latin typeface="Times New Roman" panose="02020603050405020304" pitchFamily="18" charset="0"/>
                <a:ea typeface="宋体" panose="02010600030101010101" pitchFamily="2" charset="-122"/>
                <a:sym typeface="+mn-ea"/>
              </a:rPr>
              <a:t>可靠性要求企业应当以实际发生的交易或者事项为依据进行确认、计量和报告，如实反映符合确认和计量要求的各项会计要素及其他相关信息，保证会计信息真实可靠、内容完整。</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b="1" dirty="0">
                <a:latin typeface="Times New Roman" panose="02020603050405020304" pitchFamily="18" charset="0"/>
                <a:ea typeface="宋体" panose="02010600030101010101" pitchFamily="2" charset="-122"/>
                <a:sym typeface="+mn-ea"/>
              </a:rPr>
              <a:t>2</a:t>
            </a:r>
            <a:r>
              <a:rPr lang="zh-CN" altLang="en-US" b="1" dirty="0">
                <a:latin typeface="Times New Roman" panose="02020603050405020304" pitchFamily="18" charset="0"/>
                <a:ea typeface="宋体" panose="02010600030101010101" pitchFamily="2" charset="-122"/>
                <a:sym typeface="+mn-ea"/>
              </a:rPr>
              <a:t>．相关性</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zh-CN" altLang="en-US" b="1" dirty="0">
                <a:latin typeface="Times New Roman" panose="02020603050405020304" pitchFamily="18" charset="0"/>
                <a:ea typeface="宋体" panose="02010600030101010101" pitchFamily="2" charset="-122"/>
                <a:sym typeface="+mn-ea"/>
              </a:rPr>
              <a:t>相关性要求企业提供的会计信息应当与投资者等财务报告使用者的经济决策需要相关，有助于投资者等财务报告使用者对企业过去、现在或者未来的情况做出评价和预测。</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241300" y="2172335"/>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en-US" altLang="zh-CN" b="1" dirty="0">
                <a:latin typeface="Times New Roman" panose="02020603050405020304" pitchFamily="18" charset="0"/>
                <a:ea typeface="宋体" panose="02010600030101010101" pitchFamily="2" charset="-122"/>
                <a:sym typeface="+mn-ea"/>
              </a:rPr>
              <a:t>3</a:t>
            </a:r>
            <a:r>
              <a:rPr lang="zh-CN" altLang="en-US" b="1" dirty="0">
                <a:latin typeface="Times New Roman" panose="02020603050405020304" pitchFamily="18" charset="0"/>
                <a:ea typeface="宋体" panose="02010600030101010101" pitchFamily="2" charset="-122"/>
                <a:sym typeface="+mn-ea"/>
              </a:rPr>
              <a:t>．可理解性</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可理解性要求企业提供的会计信息应当清晰明了，便于投资者等财务报告使用者充分理解和使用。</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en-US" altLang="zh-CN" b="1" dirty="0">
                <a:latin typeface="Times New Roman" panose="02020603050405020304" pitchFamily="18" charset="0"/>
                <a:ea typeface="宋体" panose="02010600030101010101" pitchFamily="2" charset="-122"/>
                <a:sym typeface="+mn-ea"/>
              </a:rPr>
              <a:t>4</a:t>
            </a:r>
            <a:r>
              <a:rPr lang="zh-CN" altLang="en-US" b="1" dirty="0">
                <a:latin typeface="Times New Roman" panose="02020603050405020304" pitchFamily="18" charset="0"/>
                <a:ea typeface="宋体" panose="02010600030101010101" pitchFamily="2" charset="-122"/>
                <a:sym typeface="+mn-ea"/>
              </a:rPr>
              <a:t>．可比性</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可比性要求企业提供的会计信息应当相互可比。</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endParaRPr lang="zh-CN" b="1" dirty="0">
              <a:latin typeface="Times New Roman" panose="02020603050405020304" pitchFamily="18" charset="0"/>
              <a:ea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None/>
            </a:pPr>
            <a:r>
              <a:rPr lang="en-US" altLang="zh-CN" b="1" dirty="0">
                <a:latin typeface="Times New Roman" panose="02020603050405020304" pitchFamily="18" charset="0"/>
                <a:ea typeface="宋体" panose="02010600030101010101" pitchFamily="2" charset="-122"/>
                <a:sym typeface="+mn-ea"/>
              </a:rPr>
              <a:t>5</a:t>
            </a:r>
            <a:r>
              <a:rPr lang="zh-CN" altLang="en-US" b="1" dirty="0">
                <a:latin typeface="Times New Roman" panose="02020603050405020304" pitchFamily="18" charset="0"/>
                <a:ea typeface="宋体" panose="02010600030101010101" pitchFamily="2" charset="-122"/>
                <a:sym typeface="+mn-ea"/>
              </a:rPr>
              <a:t>．重要性</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重要性要求企业提供的会计信息应当反映与企业财务状况、经营成果和现金流量有关的所有重要交易或者事项。</a:t>
            </a:r>
            <a:endParaRPr lang="zh-CN" altLang="en-US" b="1" dirty="0">
              <a:latin typeface="Times New Roman" panose="02020603050405020304" pitchFamily="18" charset="0"/>
              <a:ea typeface="宋体" panose="02010600030101010101" pitchFamily="2" charset="-122"/>
              <a:sym typeface="+mn-ea"/>
            </a:endParaRPr>
          </a:p>
          <a:p>
            <a:pPr marL="0" lvl="0" indent="457200" eaLnBrk="1" hangingPunct="1">
              <a:lnSpc>
                <a:spcPct val="135000"/>
              </a:lnSpc>
              <a:spcBef>
                <a:spcPct val="0"/>
              </a:spcBef>
              <a:buNone/>
            </a:pPr>
            <a:r>
              <a:rPr lang="en-US" altLang="zh-CN" b="1" dirty="0">
                <a:latin typeface="Times New Roman" panose="02020603050405020304" pitchFamily="18" charset="0"/>
                <a:ea typeface="宋体" panose="02010600030101010101" pitchFamily="2" charset="-122"/>
                <a:sym typeface="+mn-ea"/>
              </a:rPr>
              <a:t>6</a:t>
            </a:r>
            <a:r>
              <a:rPr lang="zh-CN" altLang="en-US" b="1" dirty="0">
                <a:latin typeface="Times New Roman" panose="02020603050405020304" pitchFamily="18" charset="0"/>
                <a:ea typeface="宋体" panose="02010600030101010101" pitchFamily="2" charset="-122"/>
                <a:sym typeface="+mn-ea"/>
              </a:rPr>
              <a:t>．实质重于形式</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实质重于形式要求企业应当按照交易或者事项的经济实质进行会计确认、计量和报告，不仅以交易或者事项的法律形式为依据。</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endParaRPr lang="zh-CN" altLang="en-US" b="1" dirty="0">
              <a:latin typeface="Times New Roman" panose="02020603050405020304" pitchFamily="18" charset="0"/>
              <a:ea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1290" y="195961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None/>
            </a:pPr>
            <a:r>
              <a:rPr lang="en-US" altLang="zh-CN" b="1" dirty="0">
                <a:latin typeface="Times New Roman" panose="02020603050405020304" pitchFamily="18" charset="0"/>
                <a:ea typeface="宋体" panose="02010600030101010101" pitchFamily="2" charset="-122"/>
                <a:sym typeface="+mn-ea"/>
              </a:rPr>
              <a:t>7</a:t>
            </a:r>
            <a:r>
              <a:rPr lang="zh-CN" altLang="en-US" b="1" dirty="0">
                <a:latin typeface="Times New Roman" panose="02020603050405020304" pitchFamily="18" charset="0"/>
                <a:ea typeface="宋体" panose="02010600030101010101" pitchFamily="2" charset="-122"/>
                <a:sym typeface="+mn-ea"/>
              </a:rPr>
              <a:t>．谨慎性</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谨慎性要求企业对交易或者事项进行会计确认、计量和报告时应当保持应有的谨慎，不应高估资产或者收益、低估负债或者费用。</a:t>
            </a: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en-US" altLang="zh-CN" b="1" dirty="0">
                <a:latin typeface="Times New Roman" panose="02020603050405020304" pitchFamily="18" charset="0"/>
                <a:ea typeface="宋体" panose="02010600030101010101" pitchFamily="2" charset="-122"/>
                <a:sym typeface="+mn-ea"/>
              </a:rPr>
              <a:t>8</a:t>
            </a:r>
            <a:r>
              <a:rPr lang="zh-CN" altLang="en-US" b="1" dirty="0">
                <a:latin typeface="Times New Roman" panose="02020603050405020304" pitchFamily="18" charset="0"/>
                <a:ea typeface="宋体" panose="02010600030101010101" pitchFamily="2" charset="-122"/>
                <a:sym typeface="+mn-ea"/>
              </a:rPr>
              <a:t>．及时性</a:t>
            </a:r>
            <a:endParaRPr lang="zh-CN" altLang="en-US"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None/>
            </a:pPr>
            <a:r>
              <a:rPr lang="zh-CN" altLang="en-US" b="1" dirty="0">
                <a:latin typeface="Times New Roman" panose="02020603050405020304" pitchFamily="18" charset="0"/>
                <a:ea typeface="宋体" panose="02010600030101010101" pitchFamily="2" charset="-122"/>
                <a:sym typeface="+mn-ea"/>
              </a:rPr>
              <a:t>及时性要求企业对于已经发生的交易或者事项，应当及时进行确认、计量和报告，不得提前或者延后。</a:t>
            </a:r>
            <a:endParaRPr lang="en-US" altLang="zh-CN" b="1" dirty="0">
              <a:latin typeface="Times New Roman" panose="02020603050405020304" pitchFamily="18" charset="0"/>
              <a:ea typeface="宋体" panose="02010600030101010101" pitchFamily="2" charset="-122"/>
              <a:sym typeface="+mn-ea"/>
            </a:endParaRPr>
          </a:p>
          <a:p>
            <a:pPr marL="0" lvl="0" indent="457200" eaLnBrk="1" hangingPunct="1">
              <a:lnSpc>
                <a:spcPct val="135000"/>
              </a:lnSpc>
              <a:spcBef>
                <a:spcPct val="0"/>
              </a:spcBef>
              <a:buFontTx/>
              <a:buNone/>
            </a:pPr>
            <a:endParaRPr lang="en-US" altLang="zh-CN" b="1" dirty="0">
              <a:latin typeface="Times New Roman" panose="02020603050405020304" pitchFamily="18" charset="0"/>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611"/>
          <a:stretch>
            <a:fillRect/>
          </a:stretch>
        </p:blipFill>
        <p:spPr>
          <a:xfrm>
            <a:off x="131445" y="0"/>
            <a:ext cx="12057380" cy="1654175"/>
          </a:xfrm>
          <a:prstGeom prst="rect">
            <a:avLst/>
          </a:prstGeom>
        </p:spPr>
      </p:pic>
      <p:sp>
        <p:nvSpPr>
          <p:cNvPr id="4" name="文本框 3"/>
          <p:cNvSpPr txBox="1"/>
          <p:nvPr/>
        </p:nvSpPr>
        <p:spPr>
          <a:xfrm>
            <a:off x="446405" y="2035810"/>
            <a:ext cx="11581130" cy="3969385"/>
          </a:xfrm>
          <a:prstGeom prst="rect">
            <a:avLst/>
          </a:prstGeom>
          <a:noFill/>
        </p:spPr>
        <p:txBody>
          <a:bodyPr wrap="square" rtlCol="0">
            <a:spAutoFit/>
          </a:bodyPr>
          <a:p>
            <a:r>
              <a:rPr lang="zh-CN" altLang="en-US" sz="3600">
                <a:sym typeface="+mn-ea"/>
              </a:rPr>
              <a:t>下列各项中,关于企业会计信息可靠性表述正确的有(</a:t>
            </a:r>
            <a:r>
              <a:rPr lang="en-US" altLang="zh-CN" sz="3600">
                <a:sym typeface="+mn-ea"/>
              </a:rPr>
              <a:t>    </a:t>
            </a:r>
            <a:r>
              <a:rPr lang="zh-CN" altLang="en-US" sz="3600">
                <a:sym typeface="+mn-ea"/>
              </a:rPr>
              <a:t>)。</a:t>
            </a:r>
            <a:endParaRPr lang="zh-CN" altLang="en-US" sz="3600"/>
          </a:p>
          <a:p>
            <a:r>
              <a:rPr lang="zh-CN" altLang="en-US" sz="3600">
                <a:sym typeface="+mn-ea"/>
              </a:rPr>
              <a:t>A.企业应当保持应有的谨慎,不高估资产或者收益、低估负债或费用 </a:t>
            </a:r>
            <a:endParaRPr lang="zh-CN" altLang="en-US" sz="3600">
              <a:sym typeface="+mn-ea"/>
            </a:endParaRPr>
          </a:p>
          <a:p>
            <a:r>
              <a:rPr lang="zh-CN" altLang="en-US" sz="3600">
                <a:sym typeface="+mn-ea"/>
              </a:rPr>
              <a:t>B.企业提供的会计信息应当相互可比</a:t>
            </a:r>
            <a:endParaRPr lang="zh-CN" altLang="en-US" sz="3600"/>
          </a:p>
          <a:p>
            <a:r>
              <a:rPr lang="zh-CN" altLang="en-US" sz="3600">
                <a:sym typeface="+mn-ea"/>
              </a:rPr>
              <a:t>C.企业应当保证会计信息真实可靠、内容完整</a:t>
            </a:r>
            <a:endParaRPr lang="zh-CN" altLang="en-US" sz="3600"/>
          </a:p>
          <a:p>
            <a:r>
              <a:rPr lang="zh-CN" altLang="en-US" sz="3600">
                <a:sym typeface="+mn-ea"/>
              </a:rPr>
              <a:t>D.企业应当以实际发生的交易或事项为依据进行确认、计量和报告</a:t>
            </a:r>
            <a:endParaRPr lang="zh-CN" altLang="en-US" sz="3600">
              <a:sym typeface="+mn-ea"/>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 name="文本框 3"/>
          <p:cNvSpPr txBox="1"/>
          <p:nvPr/>
        </p:nvSpPr>
        <p:spPr>
          <a:xfrm>
            <a:off x="1128395" y="2372360"/>
            <a:ext cx="10142855" cy="922020"/>
          </a:xfrm>
          <a:prstGeom prst="rect">
            <a:avLst/>
          </a:prstGeom>
          <a:noFill/>
        </p:spPr>
        <p:txBody>
          <a:bodyPr wrap="square" rtlCol="0">
            <a:spAutoFit/>
          </a:bodyPr>
          <a:p>
            <a:r>
              <a:rPr lang="en-US" altLang="zh-CN" sz="5400"/>
              <a:t>   </a:t>
            </a:r>
            <a:r>
              <a:rPr lang="zh-CN" altLang="en-US" sz="5400"/>
              <a:t>课后习题</a:t>
            </a:r>
            <a:r>
              <a:rPr lang="en-US" altLang="zh-CN" sz="5400"/>
              <a:t>--</a:t>
            </a:r>
            <a:r>
              <a:rPr lang="zh-CN" sz="5400"/>
              <a:t>同步训练</a:t>
            </a:r>
            <a:endParaRPr lang="zh-CN" sz="5400"/>
          </a:p>
        </p:txBody>
      </p:sp>
      <p:pic>
        <p:nvPicPr>
          <p:cNvPr id="2" name="图片 1"/>
          <p:cNvPicPr>
            <a:picLocks noChangeAspect="1"/>
          </p:cNvPicPr>
          <p:nvPr/>
        </p:nvPicPr>
        <p:blipFill>
          <a:blip r:embed="rId1"/>
          <a:srcRect b="75333"/>
          <a:stretch>
            <a:fillRect/>
          </a:stretch>
        </p:blipFill>
        <p:spPr>
          <a:xfrm>
            <a:off x="62230" y="73025"/>
            <a:ext cx="12118340" cy="1681480"/>
          </a:xfrm>
          <a:prstGeom prst="rect">
            <a:avLst/>
          </a:prstGeom>
        </p:spPr>
      </p:pic>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3" name="图片 2"/>
          <p:cNvPicPr>
            <a:picLocks noChangeAspect="1"/>
          </p:cNvPicPr>
          <p:nvPr/>
        </p:nvPicPr>
        <p:blipFill>
          <a:blip r:embed="rId1"/>
          <a:srcRect b="75000"/>
          <a:stretch>
            <a:fillRect/>
          </a:stretch>
        </p:blipFill>
        <p:spPr>
          <a:xfrm>
            <a:off x="89535" y="93980"/>
            <a:ext cx="12093575" cy="1700530"/>
          </a:xfrm>
          <a:prstGeom prst="rect">
            <a:avLst/>
          </a:prstGeom>
        </p:spPr>
      </p:pic>
      <p:sp>
        <p:nvSpPr>
          <p:cNvPr id="5" name="文本框 4"/>
          <p:cNvSpPr txBox="1"/>
          <p:nvPr/>
        </p:nvSpPr>
        <p:spPr>
          <a:xfrm>
            <a:off x="1044575" y="1896110"/>
            <a:ext cx="10182860" cy="2209800"/>
          </a:xfrm>
          <a:prstGeom prst="rect">
            <a:avLst/>
          </a:prstGeom>
          <a:noFill/>
        </p:spPr>
        <p:txBody>
          <a:bodyPr wrap="square" rtlCol="0" anchor="t">
            <a:spAutoFit/>
          </a:bodyPr>
          <a:p>
            <a:pPr marL="0" lvl="0" indent="457200" eaLnBrk="1" hangingPunct="1">
              <a:lnSpc>
                <a:spcPct val="135000"/>
              </a:lnSpc>
              <a:spcBef>
                <a:spcPct val="0"/>
              </a:spcBef>
              <a:buFontTx/>
              <a:buNone/>
            </a:pPr>
            <a:endParaRPr lang="en-US" altLang="zh-CN"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sym typeface="+mn-ea"/>
              </a:rPr>
              <a:t>1</a:t>
            </a:r>
            <a:r>
              <a:rPr lang="zh-CN" altLang="en-US" sz="2800" b="1" dirty="0">
                <a:latin typeface="Times New Roman" panose="02020603050405020304" pitchFamily="18" charset="0"/>
                <a:ea typeface="宋体" panose="02010600030101010101" pitchFamily="2" charset="-122"/>
                <a:sym typeface="+mn-ea"/>
              </a:rPr>
              <a:t>、</a:t>
            </a:r>
            <a:r>
              <a:rPr lang="zh-CN" sz="2800" b="1" dirty="0">
                <a:latin typeface="Times New Roman" panose="02020603050405020304" pitchFamily="18" charset="0"/>
                <a:ea typeface="宋体" panose="02010600030101010101" pitchFamily="2" charset="-122"/>
                <a:sym typeface="+mn-ea"/>
              </a:rPr>
              <a:t>会计假设所确定的核算范围</a:t>
            </a:r>
            <a:endParaRPr lang="zh-CN" sz="2800" b="1" dirty="0">
              <a:latin typeface="Times New Roman" panose="02020603050405020304" pitchFamily="18" charset="0"/>
              <a:ea typeface="宋体" panose="02010600030101010101" pitchFamily="2" charset="-122"/>
              <a:sym typeface="+mn-ea"/>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sym typeface="+mn-ea"/>
              </a:rPr>
              <a:t>2</a:t>
            </a:r>
            <a:r>
              <a:rPr lang="zh-CN" altLang="en-US" sz="2800" b="1" dirty="0">
                <a:latin typeface="Times New Roman" panose="02020603050405020304" pitchFamily="18" charset="0"/>
                <a:ea typeface="宋体" panose="02010600030101010101" pitchFamily="2" charset="-122"/>
                <a:sym typeface="+mn-ea"/>
              </a:rPr>
              <a:t>、会计信息质量要求、具体要求</a:t>
            </a:r>
            <a:endParaRPr lang="zh-CN" altLang="en-US" sz="2800" b="1" dirty="0">
              <a:latin typeface="Times New Roman" panose="02020603050405020304" pitchFamily="18" charset="0"/>
              <a:ea typeface="宋体" panose="02010600030101010101" pitchFamily="2" charset="-122"/>
              <a:sym typeface="+mn-ea"/>
            </a:endParaRPr>
          </a:p>
          <a:p>
            <a:pPr marL="0" lvl="0" indent="457200" eaLnBrk="1" hangingPunct="1">
              <a:lnSpc>
                <a:spcPct val="135000"/>
              </a:lnSpc>
              <a:spcBef>
                <a:spcPct val="0"/>
              </a:spcBef>
              <a:buFontTx/>
              <a:buNone/>
            </a:pPr>
            <a:endParaRPr lang="zh-CN" altLang="en-US" sz="2800" b="1" dirty="0">
              <a:latin typeface="Times New Roman" panose="02020603050405020304" pitchFamily="18" charset="0"/>
              <a:ea typeface="宋体" panose="02010600030101010101" pitchFamily="2" charset="-122"/>
              <a:sym typeface="+mn-ea"/>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5926"/>
          <a:stretch>
            <a:fillRect/>
          </a:stretch>
        </p:blipFill>
        <p:spPr>
          <a:xfrm>
            <a:off x="113030" y="114300"/>
            <a:ext cx="11886565" cy="1609725"/>
          </a:xfrm>
          <a:prstGeom prst="rect">
            <a:avLst/>
          </a:prstGeom>
        </p:spPr>
      </p:pic>
      <p:sp>
        <p:nvSpPr>
          <p:cNvPr id="4" name="文本框 3"/>
          <p:cNvSpPr txBox="1"/>
          <p:nvPr/>
        </p:nvSpPr>
        <p:spPr>
          <a:xfrm>
            <a:off x="1102995" y="3044825"/>
            <a:ext cx="9986010" cy="768350"/>
          </a:xfrm>
          <a:prstGeom prst="rect">
            <a:avLst/>
          </a:prstGeom>
          <a:noFill/>
        </p:spPr>
        <p:txBody>
          <a:bodyPr wrap="square" rtlCol="0">
            <a:spAutoFit/>
          </a:bodyPr>
          <a:p>
            <a:r>
              <a:rPr lang="zh-CN" altLang="en-US" sz="4400" b="1" dirty="0">
                <a:latin typeface="Times New Roman" panose="02020603050405020304" pitchFamily="18" charset="0"/>
                <a:ea typeface="宋体" panose="02010600030101010101" pitchFamily="2" charset="-122"/>
                <a:sym typeface="+mn-ea"/>
              </a:rPr>
              <a:t>思考：会计四大假设之间的关系？</a:t>
            </a:r>
            <a:endParaRPr lang="zh-CN" altLang="en-US" sz="4400" b="1" dirty="0">
              <a:latin typeface="Times New Roman" panose="02020603050405020304" pitchFamily="18" charset="0"/>
              <a:ea typeface="宋体" panose="02010600030101010101" pitchFamily="2" charset="-122"/>
              <a:sym typeface="+mn-ea"/>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pic>
        <p:nvPicPr>
          <p:cNvPr id="2" name="图片 1"/>
          <p:cNvPicPr>
            <a:picLocks noChangeAspect="1"/>
          </p:cNvPicPr>
          <p:nvPr/>
        </p:nvPicPr>
        <p:blipFill>
          <a:blip r:embed="rId1"/>
          <a:srcRect b="74259"/>
          <a:stretch>
            <a:fillRect/>
          </a:stretch>
        </p:blipFill>
        <p:spPr>
          <a:xfrm>
            <a:off x="158115" y="0"/>
            <a:ext cx="12007850" cy="1738630"/>
          </a:xfrm>
          <a:prstGeom prst="rect">
            <a:avLst/>
          </a:prstGeom>
        </p:spPr>
      </p:pic>
      <p:sp>
        <p:nvSpPr>
          <p:cNvPr id="3" name="文本框 2"/>
          <p:cNvSpPr txBox="1"/>
          <p:nvPr/>
        </p:nvSpPr>
        <p:spPr>
          <a:xfrm>
            <a:off x="775970" y="3154680"/>
            <a:ext cx="10640060" cy="829945"/>
          </a:xfrm>
          <a:prstGeom prst="rect">
            <a:avLst/>
          </a:prstGeom>
          <a:noFill/>
        </p:spPr>
        <p:txBody>
          <a:bodyPr wrap="square" rtlCol="0">
            <a:spAutoFit/>
          </a:bodyPr>
          <a:p>
            <a:r>
              <a:rPr lang="en-US" altLang="zh-CN" sz="4000"/>
              <a:t>           </a:t>
            </a:r>
            <a:r>
              <a:rPr lang="zh-CN" altLang="en-US" sz="4800">
                <a:latin typeface="黑体" panose="02010609060101010101" pitchFamily="49" charset="-122"/>
                <a:ea typeface="黑体" panose="02010609060101010101" pitchFamily="49" charset="-122"/>
              </a:rPr>
              <a:t>清点人数，课前签到</a:t>
            </a:r>
            <a:endParaRPr lang="zh-CN" altLang="en-US" sz="4800">
              <a:latin typeface="黑体" panose="02010609060101010101" pitchFamily="49" charset="-122"/>
              <a:ea typeface="黑体" panose="02010609060101010101" pitchFamily="49"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904875" y="2012315"/>
            <a:ext cx="10382250" cy="271208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3600" b="1" dirty="0">
                <a:latin typeface="黑体" panose="02010609060101010101" pitchFamily="49" charset="-122"/>
                <a:ea typeface="黑体" panose="02010609060101010101" pitchFamily="49" charset="-122"/>
              </a:rPr>
              <a:t>明确学习目标</a:t>
            </a:r>
            <a:endParaRPr lang="zh-CN" altLang="en-US" sz="3600" b="1" dirty="0">
              <a:latin typeface="黑体" panose="02010609060101010101" pitchFamily="49" charset="-122"/>
              <a:ea typeface="黑体" panose="02010609060101010101" pitchFamily="49" charset="-122"/>
            </a:endParaRPr>
          </a:p>
          <a:p>
            <a:pPr marL="0" lvl="0" indent="457200" eaLnBrk="1" hangingPunct="1">
              <a:lnSpc>
                <a:spcPct val="135000"/>
              </a:lnSpc>
              <a:spcBef>
                <a:spcPct val="0"/>
              </a:spcBef>
              <a:buFontTx/>
              <a:buNone/>
            </a:pPr>
            <a:r>
              <a:rPr lang="en-US" altLang="zh-CN" sz="2800" b="1" dirty="0">
                <a:latin typeface="Times New Roman" panose="02020603050405020304" pitchFamily="18" charset="0"/>
                <a:ea typeface="宋体" panose="02010600030101010101" pitchFamily="2" charset="-122"/>
              </a:rPr>
              <a:t>1</a:t>
            </a:r>
            <a:r>
              <a:rPr lang="zh-CN" altLang="en-US" sz="2800" b="1" dirty="0">
                <a:latin typeface="Times New Roman" panose="02020603050405020304" pitchFamily="18" charset="0"/>
                <a:ea typeface="宋体" panose="02010600030101010101" pitchFamily="2" charset="-122"/>
              </a:rPr>
              <a:t>、掌握会计四大假设</a:t>
            </a:r>
            <a:endParaRPr lang="zh-CN" altLang="en-US" sz="2800" b="1" dirty="0">
              <a:latin typeface="Times New Roman" panose="02020603050405020304" pitchFamily="18" charset="0"/>
              <a:ea typeface="宋体" panose="02010600030101010101" pitchFamily="2" charset="-122"/>
            </a:endParaRPr>
          </a:p>
          <a:p>
            <a:pPr marL="0" lvl="0" indent="457200" algn="l" eaLnBrk="1" hangingPunct="1">
              <a:lnSpc>
                <a:spcPct val="135000"/>
              </a:lnSpc>
              <a:buClrTx/>
              <a:buSzTx/>
              <a:buFontTx/>
              <a:buNone/>
            </a:pPr>
            <a:r>
              <a:rPr lang="en-US" altLang="zh-CN" b="1" dirty="0">
                <a:latin typeface="Times New Roman" panose="02020603050405020304" pitchFamily="18" charset="0"/>
                <a:ea typeface="宋体" panose="02010600030101010101" pitchFamily="2" charset="-122"/>
                <a:sym typeface="+mn-ea"/>
              </a:rPr>
              <a:t>2</a:t>
            </a:r>
            <a:r>
              <a:rPr lang="zh-CN" altLang="en-US" b="1" dirty="0">
                <a:latin typeface="Times New Roman" panose="02020603050405020304" pitchFamily="18" charset="0"/>
                <a:ea typeface="宋体" panose="02010600030101010101" pitchFamily="2" charset="-122"/>
                <a:sym typeface="+mn-ea"/>
              </a:rPr>
              <a:t>、</a:t>
            </a:r>
            <a:r>
              <a:rPr lang="zh-CN" altLang="en-US" b="1" dirty="0">
                <a:latin typeface="Times New Roman" panose="02020603050405020304" pitchFamily="18" charset="0"/>
                <a:ea typeface="宋体" panose="02010600030101010101" pitchFamily="2" charset="-122"/>
                <a:sym typeface="+mn-ea"/>
              </a:rPr>
              <a:t>掌握会计信息质量要求</a:t>
            </a:r>
            <a:endParaRPr lang="zh-CN" altLang="en-US" sz="2800" b="1" dirty="0">
              <a:latin typeface="Times New Roman" panose="02020603050405020304" pitchFamily="18" charset="0"/>
              <a:ea typeface="宋体" panose="02010600030101010101" pitchFamily="2" charset="-122"/>
            </a:endParaRPr>
          </a:p>
          <a:p>
            <a:pPr marL="0" lvl="0" indent="457200" eaLnBrk="1" hangingPunct="1">
              <a:lnSpc>
                <a:spcPct val="135000"/>
              </a:lnSpc>
              <a:spcBef>
                <a:spcPct val="0"/>
              </a:spcBef>
              <a:buFontTx/>
              <a:buNone/>
            </a:pPr>
            <a:endParaRPr lang="zh-CN" altLang="en-US" b="1" dirty="0">
              <a:solidFill>
                <a:schemeClr val="tx1"/>
              </a:solidFill>
              <a:latin typeface="Times New Roman" panose="02020603050405020304" pitchFamily="18" charset="0"/>
              <a:ea typeface="宋体" panose="02010600030101010101" pitchFamily="2"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4098" name="文本框 5"/>
          <p:cNvSpPr txBox="1"/>
          <p:nvPr/>
        </p:nvSpPr>
        <p:spPr>
          <a:xfrm>
            <a:off x="1010285" y="3249930"/>
            <a:ext cx="10382250" cy="121285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en-US" altLang="zh-CN" sz="5400" b="1" dirty="0">
                <a:latin typeface="黑体" panose="02010609060101010101" pitchFamily="49" charset="-122"/>
                <a:ea typeface="黑体" panose="02010609060101010101" pitchFamily="49" charset="-122"/>
              </a:rPr>
              <a:t>    </a:t>
            </a:r>
            <a:r>
              <a:rPr lang="zh-CN" sz="5400" b="1" dirty="0">
                <a:latin typeface="黑体" panose="02010609060101010101" pitchFamily="49" charset="-122"/>
                <a:ea typeface="黑体" panose="02010609060101010101" pitchFamily="49" charset="-122"/>
              </a:rPr>
              <a:t>第一节</a:t>
            </a:r>
            <a:r>
              <a:rPr lang="en-US" altLang="zh-CN" sz="5400" b="1" dirty="0">
                <a:latin typeface="黑体" panose="02010609060101010101" pitchFamily="49" charset="-122"/>
                <a:ea typeface="黑体" panose="02010609060101010101" pitchFamily="49" charset="-122"/>
              </a:rPr>
              <a:t>  </a:t>
            </a:r>
            <a:r>
              <a:rPr lang="zh-CN" altLang="en-US" sz="5400" b="1" dirty="0">
                <a:latin typeface="黑体" panose="02010609060101010101" pitchFamily="49" charset="-122"/>
                <a:ea typeface="黑体" panose="02010609060101010101" pitchFamily="49" charset="-122"/>
              </a:rPr>
              <a:t>会计假设</a:t>
            </a:r>
            <a:endParaRPr lang="zh-CN" altLang="en-US" sz="5400" b="1" dirty="0">
              <a:solidFill>
                <a:schemeClr val="tx1"/>
              </a:solidFill>
              <a:latin typeface="黑体" panose="02010609060101010101" pitchFamily="49" charset="-122"/>
              <a:ea typeface="黑体" panose="02010609060101010101" pitchFamily="49" charset="-122"/>
            </a:endParaRPr>
          </a:p>
        </p:txBody>
      </p:sp>
      <p:pic>
        <p:nvPicPr>
          <p:cNvPr id="5" name="图片 4"/>
          <p:cNvPicPr>
            <a:picLocks noChangeAspect="1"/>
          </p:cNvPicPr>
          <p:nvPr/>
        </p:nvPicPr>
        <p:blipFill>
          <a:blip r:embed="rId1"/>
          <a:srcRect b="74833"/>
          <a:stretch>
            <a:fillRect/>
          </a:stretch>
        </p:blipFill>
        <p:spPr>
          <a:xfrm>
            <a:off x="254635" y="0"/>
            <a:ext cx="11894185" cy="1684020"/>
          </a:xfrm>
          <a:prstGeom prst="rect">
            <a:avLst/>
          </a:prstGeom>
        </p:spPr>
      </p:pic>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一、会计假设的概念</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会计假设是会计核算的基本前提，是企业会计确认、计量、记录、报告的前提，是对会计核算所处时间、空间环境等所作的合理设定。</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二、会计假设的内容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、会计主体</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）确定了会计核算的空间范围</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）法律主体一定是会计主体、会计主体不一定是法律主体</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二、会计假设的内容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、持续经营</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）确定了会计核算的时间范围</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）一旦进入破产清算，持续经营基础就会被清算基础取代</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二、会计假设的内容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3</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、会计分期</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）确定了会计核算的时间范围</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）由于会计分期才产生了当期与以前以后期间的差别，从而产生了权责发生制和收付实现制的区别。</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内容占位符 2"/>
          <p:cNvSpPr txBox="1"/>
          <p:nvPr/>
        </p:nvSpPr>
        <p:spPr>
          <a:xfrm>
            <a:off x="160655" y="1817370"/>
            <a:ext cx="11830050" cy="993775"/>
          </a:xfrm>
          <a:prstGeom prst="rect">
            <a:avLst/>
          </a:prstGeom>
          <a:noFill/>
          <a:ln w="9525">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457200" eaLnBrk="1" hangingPunct="1">
              <a:lnSpc>
                <a:spcPct val="135000"/>
              </a:lnSpc>
              <a:spcBef>
                <a:spcPct val="0"/>
              </a:spcBef>
              <a:buFontTx/>
              <a:buNone/>
            </a:pPr>
            <a:r>
              <a:rPr lang="zh-CN" altLang="en-US" sz="4000" b="1" dirty="0">
                <a:latin typeface="黑体" panose="02010609060101010101" pitchFamily="49" charset="-122"/>
                <a:ea typeface="黑体" panose="02010609060101010101" pitchFamily="49" charset="-122"/>
                <a:sym typeface="+mn-ea"/>
              </a:rPr>
              <a:t>二、会计假设的内容</a:t>
            </a:r>
            <a:endParaRPr lang="zh-CN" altLang="en-US" sz="4000" b="1" dirty="0">
              <a:latin typeface="黑体" panose="02010609060101010101" pitchFamily="49" charset="-122"/>
              <a:ea typeface="黑体" panose="02010609060101010101" pitchFamily="49" charset="-122"/>
              <a:sym typeface="+mn-ea"/>
            </a:endParaRPr>
          </a:p>
          <a:p>
            <a:pPr marL="0" lvl="0" indent="457200" eaLnBrk="1" hangingPunct="1">
              <a:lnSpc>
                <a:spcPct val="135000"/>
              </a:lnSpc>
              <a:spcBef>
                <a:spcPct val="0"/>
              </a:spcBef>
              <a:buFontTx/>
              <a:buNone/>
            </a:pP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4</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、货币计量</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1</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）确定了会计核算的主要手段</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a:p>
            <a:pPr marL="0" lvl="0" indent="457200" eaLnBrk="1" hangingPunct="1">
              <a:lnSpc>
                <a:spcPct val="135000"/>
              </a:lnSpc>
              <a:spcBef>
                <a:spcPct val="0"/>
              </a:spcBef>
              <a:buFontTx/>
              <a:buNone/>
            </a:pP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a:t>
            </a:r>
            <a:r>
              <a:rPr lang="en-US" altLang="zh-CN" sz="3600" b="1" dirty="0">
                <a:latin typeface="宋体" panose="02010600030101010101" pitchFamily="2" charset="-122"/>
                <a:ea typeface="宋体" panose="02010600030101010101" pitchFamily="2" charset="-122"/>
                <a:cs typeface="宋体" panose="02010600030101010101" pitchFamily="2" charset="-122"/>
                <a:sym typeface="+mn-ea"/>
              </a:rPr>
              <a:t>2</a:t>
            </a:r>
            <a:r>
              <a:rPr lang="zh-CN" altLang="en-US" sz="3600" b="1" dirty="0">
                <a:latin typeface="宋体" panose="02010600030101010101" pitchFamily="2" charset="-122"/>
                <a:ea typeface="宋体" panose="02010600030101010101" pitchFamily="2" charset="-122"/>
                <a:cs typeface="宋体" panose="02010600030101010101" pitchFamily="2" charset="-122"/>
                <a:sym typeface="+mn-ea"/>
              </a:rPr>
              <a:t>）记账本位币的选择</a:t>
            </a:r>
            <a:endParaRPr lang="zh-CN" altLang="en-US" sz="3600" b="1" dirty="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3" name="图片 2"/>
          <p:cNvPicPr>
            <a:picLocks noChangeAspect="1"/>
          </p:cNvPicPr>
          <p:nvPr/>
        </p:nvPicPr>
        <p:blipFill>
          <a:blip r:embed="rId1"/>
          <a:srcRect b="74259"/>
          <a:stretch>
            <a:fillRect/>
          </a:stretch>
        </p:blipFill>
        <p:spPr>
          <a:xfrm>
            <a:off x="80645" y="81280"/>
            <a:ext cx="11990705" cy="1736090"/>
          </a:xfrm>
          <a:prstGeom prst="rect">
            <a:avLst/>
          </a:prstGeom>
        </p:spPr>
      </p:pic>
    </p:spTree>
  </p:cSld>
  <p:clrMapOvr>
    <a:masterClrMapping/>
  </p:clrMapOvr>
  <p:transition spd="med">
    <p:fade/>
  </p:transition>
</p:sld>
</file>

<file path=ppt/tags/tag1.xml><?xml version="1.0" encoding="utf-8"?>
<p:tagLst xmlns:p="http://schemas.openxmlformats.org/presentationml/2006/main">
  <p:tag name="COMMONDATA" val="eyJoZGlkIjoiOWVkYWMzZWY4MzAyNmIxNTMzYmVkZjkwYjQzZGJiNDkifQ=="/>
  <p:tag name="KSO_WPP_MARK_KEY" val="b22c067a-8ad8-41cf-a95b-73cd525714d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1030</Words>
  <Application>WPS 演示</Application>
  <PresentationFormat/>
  <Paragraphs>75</Paragraphs>
  <Slides>18</Slides>
  <Notes>0</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18</vt:i4>
      </vt:variant>
    </vt:vector>
  </HeadingPairs>
  <TitlesOfParts>
    <vt:vector size="30" baseType="lpstr">
      <vt:lpstr>Arial</vt:lpstr>
      <vt:lpstr>宋体</vt:lpstr>
      <vt:lpstr>Wingdings</vt:lpstr>
      <vt:lpstr>等线</vt:lpstr>
      <vt:lpstr>等线 Light</vt:lpstr>
      <vt:lpstr>黑体</vt:lpstr>
      <vt:lpstr>Times New Roman</vt:lpstr>
      <vt:lpstr>微软雅黑</vt:lpstr>
      <vt:lpstr>Arial Unicode MS</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xbany</dc:creator>
  <cp:lastModifiedBy>蒋梦琼</cp:lastModifiedBy>
  <cp:revision>77</cp:revision>
  <dcterms:created xsi:type="dcterms:W3CDTF">2018-12-25T01:05:00Z</dcterms:created>
  <dcterms:modified xsi:type="dcterms:W3CDTF">2022-10-27T02:28:30Z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080485BCEAB347C3AB6DFBF25C5D7C86</vt:lpwstr>
  </property>
  <property fmtid="{D5CDD505-2E9C-101B-9397-08002B2CF9AE}" pid="3" name="KSOProductBuildVer">
    <vt:lpwstr>2052-11.1.0.12358</vt:lpwstr>
  </property>
</Properties>
</file>