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20"/>
  </p:notesMasterIdLst>
  <p:handoutMasterIdLst>
    <p:handoutMasterId r:id="rId21"/>
  </p:handoutMasterIdLst>
  <p:sldIdLst>
    <p:sldId id="476" r:id="rId4"/>
    <p:sldId id="270" r:id="rId5"/>
    <p:sldId id="264" r:id="rId6"/>
    <p:sldId id="595" r:id="rId7"/>
    <p:sldId id="585" r:id="rId8"/>
    <p:sldId id="646" r:id="rId9"/>
    <p:sldId id="647" r:id="rId10"/>
    <p:sldId id="654" r:id="rId11"/>
    <p:sldId id="655" r:id="rId12"/>
    <p:sldId id="656" r:id="rId13"/>
    <p:sldId id="657" r:id="rId14"/>
    <p:sldId id="520" r:id="rId15"/>
    <p:sldId id="658" r:id="rId16"/>
    <p:sldId id="521" r:id="rId17"/>
    <p:sldId id="522" r:id="rId18"/>
    <p:sldId id="523" r:id="rId19"/>
  </p:sldIdLst>
  <p:sldSz cx="12192000" cy="6858000"/>
  <p:notesSz cx="6858000" cy="9144000"/>
  <p:custDataLst>
    <p:tags r:id="rId25"/>
  </p:custDataLst>
  <p:defaultTextStyle>
    <a:defPPr>
      <a:defRPr lang="zh-CN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577"/>
    <p:restoredTop sz="94660"/>
  </p:normalViewPr>
  <p:slideViewPr>
    <p:cSldViewPr snapToGrid="0">
      <p:cViewPr varScale="1">
        <p:scale>
          <a:sx n="66" d="100"/>
          <a:sy n="66" d="100"/>
        </p:scale>
        <p:origin x="82" y="1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5" Type="http://schemas.openxmlformats.org/officeDocument/2006/relationships/tags" Target="tags/tag1.xml"/><Relationship Id="rId24" Type="http://schemas.openxmlformats.org/officeDocument/2006/relationships/tableStyles" Target="tableStyles.xml"/><Relationship Id="rId23" Type="http://schemas.openxmlformats.org/officeDocument/2006/relationships/viewProps" Target="viewProps.xml"/><Relationship Id="rId22" Type="http://schemas.openxmlformats.org/officeDocument/2006/relationships/presProps" Target="presProps.xml"/><Relationship Id="rId21" Type="http://schemas.openxmlformats.org/officeDocument/2006/relationships/handoutMaster" Target="handoutMasters/handoutMaster1.xml"/><Relationship Id="rId20" Type="http://schemas.openxmlformats.org/officeDocument/2006/relationships/notesMaster" Target="notesMasters/notesMaster1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CED6FDE-F51A-4887-8478-947E1B6392E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997C38A-8019-401C-97CC-A317FEE68F39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 showMasterSp="0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CED6FDE-F51A-4887-8478-947E1B6392E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997C38A-8019-401C-97CC-A317FEE68F39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CED6FDE-F51A-4887-8478-947E1B6392E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997C38A-8019-401C-97CC-A317FEE68F39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CED6FDE-F51A-4887-8478-947E1B6392E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997C38A-8019-401C-97CC-A317FEE68F39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CED6FDE-F51A-4887-8478-947E1B6392E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997C38A-8019-401C-97CC-A317FEE68F39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CED6FDE-F51A-4887-8478-947E1B6392E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997C38A-8019-401C-97CC-A317FEE68F39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 showMasterSp="0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CED6FDE-F51A-4887-8478-947E1B6392E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997C38A-8019-401C-97CC-A317FEE68F39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CED6FDE-F51A-4887-8478-947E1B6392E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997C38A-8019-401C-97CC-A317FEE68F39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showMasterSp="0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CED6FDE-F51A-4887-8478-947E1B6392E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997C38A-8019-401C-97CC-A317FEE68F39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图片 6"/>
          <p:cNvPicPr>
            <a:picLocks noChangeAspect="1"/>
          </p:cNvPicPr>
          <p:nvPr userDrawn="1"/>
        </p:nvPicPr>
        <p:blipFill>
          <a:blip r:embed="rId2"/>
          <a:srcRect l="54997" t="45027"/>
          <a:stretch>
            <a:fillRect/>
          </a:stretch>
        </p:blipFill>
        <p:spPr>
          <a:xfrm>
            <a:off x="0" y="0"/>
            <a:ext cx="965200" cy="6223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直角三角形 7"/>
          <p:cNvSpPr/>
          <p:nvPr/>
        </p:nvSpPr>
        <p:spPr>
          <a:xfrm>
            <a:off x="0" y="6019800"/>
            <a:ext cx="838200" cy="838200"/>
          </a:xfrm>
          <a:prstGeom prst="rt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直角三角形 8"/>
          <p:cNvSpPr/>
          <p:nvPr/>
        </p:nvSpPr>
        <p:spPr>
          <a:xfrm rot="10800000" flipV="1">
            <a:off x="11353800" y="6019800"/>
            <a:ext cx="838200" cy="838200"/>
          </a:xfrm>
          <a:prstGeom prst="rt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482600" y="0"/>
            <a:ext cx="10380663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572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457200" algn="l" defTabSz="914400" rtl="0" eaLnBrk="1" fontAlgn="base" latinLnBrk="0" hangingPunct="1">
              <a:lnSpc>
                <a:spcPct val="13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第二章　货币资金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70AD47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6915A0D-83C7-43A5-8E8B-362ABBC11D70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D232D7E-88D8-42F7-98A5-96E157080179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CED6FDE-F51A-4887-8478-947E1B6392E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997C38A-8019-401C-97CC-A317FEE68F39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CED6FDE-F51A-4887-8478-947E1B6392E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997C38A-8019-401C-97CC-A317FEE68F39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CED6FDE-F51A-4887-8478-947E1B6392E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997C38A-8019-401C-97CC-A317FEE68F39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 showMasterSp="0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CED6FDE-F51A-4887-8478-947E1B6392E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997C38A-8019-401C-97CC-A317FEE68F39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CED6FDE-F51A-4887-8478-947E1B6392E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997C38A-8019-401C-97CC-A317FEE68F39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CED6FDE-F51A-4887-8478-947E1B6392E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997C38A-8019-401C-97CC-A317FEE68F39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 showMasterSp="0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CED6FDE-F51A-4887-8478-947E1B6392E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997C38A-8019-401C-97CC-A317FEE68F39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CED6FDE-F51A-4887-8478-947E1B6392E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997C38A-8019-401C-97CC-A317FEE68F39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showMasterSp="0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CED6FDE-F51A-4887-8478-947E1B6392E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997C38A-8019-401C-97CC-A317FEE68F39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图片 6"/>
          <p:cNvPicPr>
            <a:picLocks noChangeAspect="1"/>
          </p:cNvPicPr>
          <p:nvPr userDrawn="1"/>
        </p:nvPicPr>
        <p:blipFill>
          <a:blip r:embed="rId2"/>
          <a:srcRect l="54997" t="45027"/>
          <a:stretch>
            <a:fillRect/>
          </a:stretch>
        </p:blipFill>
        <p:spPr>
          <a:xfrm>
            <a:off x="0" y="0"/>
            <a:ext cx="965200" cy="6223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直角三角形 7"/>
          <p:cNvSpPr/>
          <p:nvPr/>
        </p:nvSpPr>
        <p:spPr>
          <a:xfrm>
            <a:off x="0" y="6019800"/>
            <a:ext cx="838200" cy="838200"/>
          </a:xfrm>
          <a:prstGeom prst="rt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直角三角形 8"/>
          <p:cNvSpPr/>
          <p:nvPr/>
        </p:nvSpPr>
        <p:spPr>
          <a:xfrm rot="10800000" flipV="1">
            <a:off x="11353800" y="6019800"/>
            <a:ext cx="838200" cy="838200"/>
          </a:xfrm>
          <a:prstGeom prst="rt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482600" y="0"/>
            <a:ext cx="10380663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572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457200" algn="l" defTabSz="914400" rtl="0" eaLnBrk="1" fontAlgn="base" latinLnBrk="0" hangingPunct="1">
              <a:lnSpc>
                <a:spcPct val="13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第二章　货币资金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70AD47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6915A0D-83C7-43A5-8E8B-362ABBC11D70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D232D7E-88D8-42F7-98A5-96E157080179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CED6FDE-F51A-4887-8478-947E1B6392E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997C38A-8019-401C-97CC-A317FEE68F39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CED6FDE-F51A-4887-8478-947E1B6392E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997C38A-8019-401C-97CC-A317FEE68F39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CED6FDE-F51A-4887-8478-947E1B6392E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997C38A-8019-401C-97CC-A317FEE68F39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CED6FDE-F51A-4887-8478-947E1B6392E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997C38A-8019-401C-97CC-A317FEE68F39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fade/>
  </p:transition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635" y="0"/>
            <a:ext cx="12192635" cy="6858635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4" name="内容占位符 2"/>
          <p:cNvSpPr txBox="1"/>
          <p:nvPr/>
        </p:nvSpPr>
        <p:spPr>
          <a:xfrm>
            <a:off x="160655" y="1995170"/>
            <a:ext cx="11830050" cy="99377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457200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lang="zh-CN" sz="40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一、总分类账户与明细分类账户的关系</a:t>
            </a:r>
            <a:endParaRPr lang="zh-CN" sz="4000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marL="0" lvl="0" indent="457200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lang="en-US" altLang="zh-CN" sz="36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</a:t>
            </a:r>
            <a:r>
              <a:rPr lang="zh-CN" altLang="en-US" sz="36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(</a:t>
            </a:r>
            <a:r>
              <a:rPr lang="en-US" altLang="zh-CN" sz="36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2</a:t>
            </a:r>
            <a:r>
              <a:rPr lang="zh-CN" altLang="en-US" sz="36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)区别</a:t>
            </a:r>
            <a:endParaRPr lang="zh-CN" sz="36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457200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lang="en-US" altLang="zh-CN" sz="36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</a:t>
            </a:r>
            <a:r>
              <a:rPr lang="zh-CN" sz="36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反映</a:t>
            </a:r>
            <a:r>
              <a:rPr lang="zh-CN" sz="36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的经济业务内容的详细程度不同，作用不同。</a:t>
            </a:r>
            <a:endParaRPr lang="zh-CN" sz="36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457200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lang="en-US" altLang="zh-CN" sz="36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</a:t>
            </a:r>
            <a:r>
              <a:rPr lang="zh-CN" altLang="en-US" sz="36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总分类账户对其所属的明细分类账户起控制、统驭作用，明细分类账户对其所归属的总分类账户起补充、辅助、具体说明的作用。</a:t>
            </a:r>
            <a:endParaRPr lang="zh-CN" altLang="en-US" sz="36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rcRect b="74259"/>
          <a:stretch>
            <a:fillRect/>
          </a:stretch>
        </p:blipFill>
        <p:spPr>
          <a:xfrm>
            <a:off x="80645" y="81280"/>
            <a:ext cx="11990705" cy="173609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4" name="内容占位符 2"/>
          <p:cNvSpPr txBox="1"/>
          <p:nvPr/>
        </p:nvSpPr>
        <p:spPr>
          <a:xfrm>
            <a:off x="160655" y="1995170"/>
            <a:ext cx="11830050" cy="99377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457200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lang="zh-CN" sz="40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二、平行登记的要点</a:t>
            </a:r>
            <a:endParaRPr lang="zh-CN" sz="4000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marL="0" lvl="0" indent="457200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lang="en-US" altLang="zh-CN" sz="36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</a:t>
            </a:r>
            <a:r>
              <a:rPr lang="en-US" sz="36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1</a:t>
            </a:r>
            <a:r>
              <a:rPr lang="zh-CN" altLang="en-US" sz="36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、依据相同</a:t>
            </a:r>
            <a:endParaRPr lang="zh-CN" altLang="en-US" sz="36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457200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lang="en-US" altLang="zh-CN" sz="36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2</a:t>
            </a:r>
            <a:r>
              <a:rPr lang="zh-CN" altLang="en-US" sz="36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、方向相同</a:t>
            </a:r>
            <a:endParaRPr lang="zh-CN" altLang="en-US" sz="36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457200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lang="en-US" altLang="zh-CN" sz="36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3</a:t>
            </a:r>
            <a:r>
              <a:rPr lang="zh-CN" altLang="en-US" sz="36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、期间相同</a:t>
            </a:r>
            <a:endParaRPr lang="zh-CN" altLang="en-US" sz="36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457200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lang="en-US" altLang="zh-CN" sz="36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4</a:t>
            </a:r>
            <a:r>
              <a:rPr lang="zh-CN" altLang="en-US" sz="36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、金额相同</a:t>
            </a:r>
            <a:endParaRPr lang="zh-CN" altLang="en-US" sz="36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rcRect b="74259"/>
          <a:stretch>
            <a:fillRect/>
          </a:stretch>
        </p:blipFill>
        <p:spPr>
          <a:xfrm>
            <a:off x="80645" y="81280"/>
            <a:ext cx="11990705" cy="173609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rcRect b="75611"/>
          <a:stretch>
            <a:fillRect/>
          </a:stretch>
        </p:blipFill>
        <p:spPr>
          <a:xfrm>
            <a:off x="131445" y="0"/>
            <a:ext cx="12057380" cy="165417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386080" y="1995805"/>
            <a:ext cx="12098020" cy="31692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4000"/>
              <a:t>原材料总账</a:t>
            </a:r>
            <a:r>
              <a:rPr lang="zh-CN" sz="4000"/>
              <a:t>（</a:t>
            </a:r>
            <a:r>
              <a:rPr lang="en-US" altLang="zh-CN" sz="4000"/>
              <a:t>    </a:t>
            </a:r>
            <a:r>
              <a:rPr lang="zh-CN" altLang="en-US" sz="4000"/>
              <a:t>）</a:t>
            </a:r>
            <a:endParaRPr sz="4000"/>
          </a:p>
          <a:p>
            <a:r>
              <a:rPr sz="4000"/>
              <a:t>A.一般选择订本账</a:t>
            </a:r>
            <a:endParaRPr sz="4000"/>
          </a:p>
          <a:p>
            <a:r>
              <a:rPr sz="4000"/>
              <a:t>B.一般选择数量金额式账页</a:t>
            </a:r>
            <a:endParaRPr sz="4000"/>
          </a:p>
          <a:p>
            <a:r>
              <a:rPr sz="4000"/>
              <a:t>C.可以根据记账凭证登记,也可以根据科目汇总表登记 D.一般选择三栏式账页</a:t>
            </a:r>
            <a:endParaRPr sz="4000"/>
          </a:p>
        </p:txBody>
      </p:sp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rcRect b="75611"/>
          <a:stretch>
            <a:fillRect/>
          </a:stretch>
        </p:blipFill>
        <p:spPr>
          <a:xfrm>
            <a:off x="131445" y="0"/>
            <a:ext cx="12057380" cy="165417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386080" y="1995805"/>
            <a:ext cx="12098020" cy="31692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4000"/>
              <a:t>下列账簿中,应采用订本式账簿的有</a:t>
            </a:r>
            <a:r>
              <a:rPr lang="zh-CN" sz="4000"/>
              <a:t>（</a:t>
            </a:r>
            <a:r>
              <a:rPr lang="en-US" altLang="zh-CN" sz="4000"/>
              <a:t>     </a:t>
            </a:r>
            <a:r>
              <a:rPr lang="zh-CN" altLang="en-US" sz="4000"/>
              <a:t>）</a:t>
            </a:r>
            <a:r>
              <a:rPr sz="4000"/>
              <a:t>	</a:t>
            </a:r>
            <a:endParaRPr sz="4000"/>
          </a:p>
          <a:p>
            <a:r>
              <a:rPr sz="4000"/>
              <a:t>A.总账	</a:t>
            </a:r>
            <a:endParaRPr sz="4000"/>
          </a:p>
          <a:p>
            <a:r>
              <a:rPr sz="4000"/>
              <a:t>B.固定资产明细账	</a:t>
            </a:r>
            <a:endParaRPr sz="4000"/>
          </a:p>
          <a:p>
            <a:r>
              <a:rPr sz="4000"/>
              <a:t>C.库存现金日记账	</a:t>
            </a:r>
            <a:endParaRPr sz="4000"/>
          </a:p>
          <a:p>
            <a:r>
              <a:rPr sz="4000"/>
              <a:t>D.银行存款日记账	</a:t>
            </a:r>
            <a:endParaRPr sz="4000"/>
          </a:p>
        </p:txBody>
      </p:sp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1128395" y="2372360"/>
            <a:ext cx="1014285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5400"/>
              <a:t>   </a:t>
            </a:r>
            <a:r>
              <a:rPr lang="zh-CN" altLang="en-US" sz="5400"/>
              <a:t>课后习题</a:t>
            </a:r>
            <a:r>
              <a:rPr lang="en-US" altLang="zh-CN" sz="5400"/>
              <a:t>--</a:t>
            </a:r>
            <a:r>
              <a:rPr lang="zh-CN" sz="5400"/>
              <a:t>同步训练</a:t>
            </a:r>
            <a:endParaRPr lang="zh-CN" sz="540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rcRect b="75333"/>
          <a:stretch>
            <a:fillRect/>
          </a:stretch>
        </p:blipFill>
        <p:spPr>
          <a:xfrm>
            <a:off x="62230" y="73025"/>
            <a:ext cx="12118340" cy="168148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rcRect b="75000"/>
          <a:stretch>
            <a:fillRect/>
          </a:stretch>
        </p:blipFill>
        <p:spPr>
          <a:xfrm>
            <a:off x="89535" y="93980"/>
            <a:ext cx="12093575" cy="170053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044575" y="1896110"/>
            <a:ext cx="10182860" cy="17938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0" lvl="0" indent="457200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endParaRPr lang="en-US" altLang="zh-CN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0" lvl="0" indent="457200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lang="en-US" altLang="zh-CN" sz="32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1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、会计账簿格式、适用范围</a:t>
            </a:r>
            <a:endParaRPr lang="zh-CN" altLang="en-US" sz="3200" b="1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457200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lang="en-US" altLang="zh-CN" sz="32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2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、会计账簿平行登记的要点</a:t>
            </a:r>
            <a:endParaRPr lang="zh-CN" altLang="en-US" sz="3200" b="1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rcRect b="75926"/>
          <a:stretch>
            <a:fillRect/>
          </a:stretch>
        </p:blipFill>
        <p:spPr>
          <a:xfrm>
            <a:off x="113030" y="114300"/>
            <a:ext cx="11886565" cy="160972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102995" y="3044825"/>
            <a:ext cx="9986010" cy="14452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400" b="1" dirty="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思考：为何要进行总分类账户和明细分类账户的平行登记？</a:t>
            </a:r>
            <a:endParaRPr lang="zh-CN" altLang="en-US" sz="4400" b="1" dirty="0">
              <a:latin typeface="Times New Roman" panose="02020603050405020304" pitchFamily="18" charset="0"/>
              <a:ea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rcRect b="74259"/>
          <a:stretch>
            <a:fillRect/>
          </a:stretch>
        </p:blipFill>
        <p:spPr>
          <a:xfrm>
            <a:off x="158115" y="0"/>
            <a:ext cx="12007850" cy="173863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775970" y="3154680"/>
            <a:ext cx="1064006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000"/>
              <a:t>           </a:t>
            </a:r>
            <a:r>
              <a:rPr lang="zh-CN" altLang="en-US" sz="4800">
                <a:latin typeface="黑体" panose="02010609060101010101" pitchFamily="49" charset="-122"/>
                <a:ea typeface="黑体" panose="02010609060101010101" pitchFamily="49" charset="-122"/>
              </a:rPr>
              <a:t>清点人数，课前签到</a:t>
            </a:r>
            <a:endParaRPr lang="zh-CN" altLang="en-US" sz="48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4098" name="文本框 5"/>
          <p:cNvSpPr txBox="1"/>
          <p:nvPr/>
        </p:nvSpPr>
        <p:spPr>
          <a:xfrm>
            <a:off x="904875" y="2012315"/>
            <a:ext cx="10382250" cy="200215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457200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明确学习目标</a:t>
            </a:r>
            <a:endParaRPr lang="zh-CN" altLang="en-US" sz="36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lvl="0" indent="457200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、掌握会计账簿的格式、</a:t>
            </a:r>
            <a:r>
              <a:rPr lang="zh-CN" altLang="en-US" b="1" dirty="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适用范围</a:t>
            </a:r>
            <a:endParaRPr lang="zh-CN" altLang="en-US" b="1" dirty="0">
              <a:latin typeface="Times New Roman" panose="02020603050405020304" pitchFamily="18" charset="0"/>
              <a:ea typeface="宋体" panose="02010600030101010101" pitchFamily="2" charset="-122"/>
              <a:sym typeface="+mn-ea"/>
            </a:endParaRPr>
          </a:p>
          <a:p>
            <a:pPr marL="0" lvl="0" indent="457200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lang="en-US" altLang="zh-CN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en-US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、掌握平行登记的要点</a:t>
            </a:r>
            <a:endParaRPr lang="zh-CN" altLang="en-US" b="1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rcRect b="74833"/>
          <a:stretch>
            <a:fillRect/>
          </a:stretch>
        </p:blipFill>
        <p:spPr>
          <a:xfrm>
            <a:off x="254635" y="0"/>
            <a:ext cx="11894185" cy="168402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4098" name="文本框 5"/>
          <p:cNvSpPr txBox="1"/>
          <p:nvPr/>
        </p:nvSpPr>
        <p:spPr>
          <a:xfrm>
            <a:off x="381635" y="3249930"/>
            <a:ext cx="11010900" cy="23342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457200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lang="zh-CN" sz="5400" b="1" dirty="0">
                <a:latin typeface="黑体" panose="02010609060101010101" pitchFamily="49" charset="-122"/>
                <a:ea typeface="黑体" panose="02010609060101010101" pitchFamily="49" charset="-122"/>
              </a:rPr>
              <a:t>第一节</a:t>
            </a:r>
            <a:r>
              <a:rPr lang="en-US" altLang="zh-CN" sz="5400" b="1" dirty="0"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54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会计账簿格式与适用范围</a:t>
            </a:r>
            <a:endParaRPr lang="zh-CN" altLang="en-US" sz="5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lvl="0" indent="457200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endParaRPr lang="zh-CN" altLang="en-US" sz="5400"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rcRect b="74833"/>
          <a:stretch>
            <a:fillRect/>
          </a:stretch>
        </p:blipFill>
        <p:spPr>
          <a:xfrm>
            <a:off x="254635" y="0"/>
            <a:ext cx="11894185" cy="168402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4" name="内容占位符 2"/>
          <p:cNvSpPr txBox="1"/>
          <p:nvPr/>
        </p:nvSpPr>
        <p:spPr>
          <a:xfrm>
            <a:off x="160655" y="1995170"/>
            <a:ext cx="11830050" cy="99377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457200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lang="en-US" altLang="zh-CN" sz="40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1</a:t>
            </a:r>
            <a:r>
              <a:rPr lang="zh-CN" altLang="en-US" sz="40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、按用途分</a:t>
            </a:r>
            <a:endParaRPr lang="zh-CN" altLang="en-US" sz="4000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marL="0" lvl="0" indent="457200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lang="en-US" altLang="zh-CN" sz="36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</a:t>
            </a:r>
            <a:r>
              <a:rPr lang="zh-CN" altLang="en-US" sz="36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(1)序时账</a:t>
            </a:r>
            <a:r>
              <a:rPr lang="en-US" altLang="zh-CN" sz="36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--</a:t>
            </a:r>
            <a:r>
              <a:rPr lang="zh-CN" altLang="en-US" sz="36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现金日记账</a:t>
            </a:r>
            <a:endParaRPr lang="zh-CN" altLang="en-US" sz="36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457200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lang="en-US" altLang="zh-CN" sz="36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</a:t>
            </a:r>
            <a:r>
              <a:rPr lang="zh-CN" altLang="en-US" sz="36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(2)分类账</a:t>
            </a:r>
            <a:r>
              <a:rPr lang="en-US" altLang="zh-CN" sz="36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--</a:t>
            </a:r>
            <a:r>
              <a:rPr lang="zh-CN" altLang="en-US" sz="36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原材料总账、明细账</a:t>
            </a:r>
            <a:endParaRPr lang="zh-CN" altLang="en-US" sz="36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457200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lang="en-US" altLang="zh-CN" sz="36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</a:t>
            </a:r>
            <a:r>
              <a:rPr lang="zh-CN" altLang="en-US" sz="36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(3)备查账</a:t>
            </a:r>
            <a:r>
              <a:rPr lang="en-US" altLang="zh-CN" sz="36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--</a:t>
            </a:r>
            <a:r>
              <a:rPr lang="zh-CN" altLang="en-US" sz="36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租入固定资产登记簿</a:t>
            </a:r>
            <a:endParaRPr lang="zh-CN" altLang="en-US" sz="36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457200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endParaRPr lang="zh-CN" altLang="en-US" sz="36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rcRect b="74259"/>
          <a:stretch>
            <a:fillRect/>
          </a:stretch>
        </p:blipFill>
        <p:spPr>
          <a:xfrm>
            <a:off x="80645" y="81280"/>
            <a:ext cx="11990705" cy="173609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4" name="内容占位符 2"/>
          <p:cNvSpPr txBox="1"/>
          <p:nvPr/>
        </p:nvSpPr>
        <p:spPr>
          <a:xfrm>
            <a:off x="160655" y="1995170"/>
            <a:ext cx="11830050" cy="99377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457200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lang="en-US" altLang="zh-CN" sz="40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2</a:t>
            </a:r>
            <a:r>
              <a:rPr lang="zh-CN" altLang="en-US" sz="40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、按账页格式分</a:t>
            </a:r>
            <a:endParaRPr lang="zh-CN" altLang="en-US" sz="4000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marL="0" lvl="0" indent="457200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lang="en-US" altLang="zh-CN" sz="36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</a:t>
            </a:r>
            <a:r>
              <a:rPr lang="zh-CN" altLang="en-US" sz="36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(1)三栏式账簿</a:t>
            </a:r>
            <a:r>
              <a:rPr lang="en-US" altLang="zh-CN" sz="36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--</a:t>
            </a:r>
            <a:r>
              <a:rPr lang="zh-CN" altLang="en-US" sz="36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库存现金日记账</a:t>
            </a:r>
            <a:endParaRPr lang="zh-CN" altLang="en-US" sz="36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457200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lang="en-US" altLang="zh-CN" sz="36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</a:t>
            </a:r>
            <a:r>
              <a:rPr lang="zh-CN" altLang="en-US" sz="36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(2)多栏式账簿</a:t>
            </a:r>
            <a:r>
              <a:rPr lang="en-US" altLang="zh-CN" sz="36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--</a:t>
            </a:r>
            <a:r>
              <a:rPr lang="zh-CN" altLang="en-US" sz="36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管理费用明细账</a:t>
            </a:r>
            <a:endParaRPr lang="zh-CN" altLang="en-US" sz="36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457200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lang="en-US" altLang="zh-CN" sz="36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</a:t>
            </a:r>
            <a:r>
              <a:rPr lang="zh-CN" altLang="en-US" sz="36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(3)数量金额式</a:t>
            </a:r>
            <a:r>
              <a:rPr lang="en-US" altLang="zh-CN" sz="36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--</a:t>
            </a:r>
            <a:r>
              <a:rPr lang="zh-CN" altLang="en-US" sz="36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原材料明细账</a:t>
            </a:r>
            <a:endParaRPr lang="zh-CN" altLang="en-US" sz="36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457200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lang="en-US" altLang="zh-CN" sz="36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(4)</a:t>
            </a:r>
            <a:r>
              <a:rPr lang="zh-CN" altLang="en-US" sz="36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横线登记式</a:t>
            </a:r>
            <a:r>
              <a:rPr lang="en-US" altLang="zh-CN" sz="36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--</a:t>
            </a:r>
            <a:r>
              <a:rPr lang="zh-CN" altLang="en-US" sz="36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其他应收款</a:t>
            </a:r>
            <a:r>
              <a:rPr lang="en-US" altLang="zh-CN" sz="36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-</a:t>
            </a:r>
            <a:r>
              <a:rPr lang="zh-CN" altLang="en-US" sz="36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备用金明细账</a:t>
            </a:r>
            <a:endParaRPr lang="zh-CN" altLang="en-US" sz="36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457200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endParaRPr lang="zh-CN" altLang="en-US" sz="36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rcRect b="74259"/>
          <a:stretch>
            <a:fillRect/>
          </a:stretch>
        </p:blipFill>
        <p:spPr>
          <a:xfrm>
            <a:off x="80645" y="81280"/>
            <a:ext cx="11990705" cy="173609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4" name="内容占位符 2"/>
          <p:cNvSpPr txBox="1"/>
          <p:nvPr/>
        </p:nvSpPr>
        <p:spPr>
          <a:xfrm>
            <a:off x="160655" y="1995170"/>
            <a:ext cx="11830050" cy="99377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457200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lang="en-US" altLang="zh-CN" sz="40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3</a:t>
            </a:r>
            <a:r>
              <a:rPr lang="zh-CN" altLang="en-US" sz="40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、按外形特征分</a:t>
            </a:r>
            <a:endParaRPr lang="zh-CN" altLang="en-US" sz="4000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marL="0" lvl="0" indent="457200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lang="en-US" altLang="zh-CN" sz="36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</a:t>
            </a:r>
            <a:r>
              <a:rPr lang="zh-CN" altLang="en-US" sz="36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(1)订本账</a:t>
            </a:r>
            <a:r>
              <a:rPr lang="en-US" altLang="zh-CN" sz="36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--</a:t>
            </a:r>
            <a:r>
              <a:rPr lang="zh-CN" altLang="en-US" sz="36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总账</a:t>
            </a:r>
            <a:endParaRPr lang="zh-CN" altLang="en-US" sz="36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457200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lang="en-US" altLang="zh-CN" sz="36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</a:t>
            </a:r>
            <a:r>
              <a:rPr lang="zh-CN" altLang="en-US" sz="36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(2)活页账</a:t>
            </a:r>
            <a:r>
              <a:rPr lang="en-US" altLang="zh-CN" sz="36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--</a:t>
            </a:r>
            <a:r>
              <a:rPr lang="zh-CN" altLang="en-US" sz="36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明细账</a:t>
            </a:r>
            <a:endParaRPr lang="zh-CN" altLang="en-US" sz="36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457200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lang="en-US" altLang="zh-CN" sz="36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</a:t>
            </a:r>
            <a:r>
              <a:rPr lang="zh-CN" altLang="en-US" sz="36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(3)卡片账</a:t>
            </a:r>
            <a:r>
              <a:rPr lang="en-US" altLang="zh-CN" sz="36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--</a:t>
            </a:r>
            <a:r>
              <a:rPr lang="zh-CN" altLang="en-US" sz="36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固定资产</a:t>
            </a:r>
            <a:endParaRPr lang="zh-CN" altLang="en-US" sz="36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457200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endParaRPr lang="zh-CN" altLang="en-US" sz="36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rcRect b="74259"/>
          <a:stretch>
            <a:fillRect/>
          </a:stretch>
        </p:blipFill>
        <p:spPr>
          <a:xfrm>
            <a:off x="80645" y="81280"/>
            <a:ext cx="11990705" cy="173609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4098" name="文本框 5"/>
          <p:cNvSpPr txBox="1"/>
          <p:nvPr/>
        </p:nvSpPr>
        <p:spPr>
          <a:xfrm>
            <a:off x="381635" y="3249930"/>
            <a:ext cx="11010900" cy="23342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457200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lang="en-US" altLang="zh-CN" sz="5400" b="1" dirty="0"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sz="5400" b="1" dirty="0">
                <a:latin typeface="黑体" panose="02010609060101010101" pitchFamily="49" charset="-122"/>
                <a:ea typeface="黑体" panose="02010609060101010101" pitchFamily="49" charset="-122"/>
              </a:rPr>
              <a:t>第二节</a:t>
            </a:r>
            <a:r>
              <a:rPr lang="en-US" altLang="zh-CN" sz="5400" b="1" dirty="0"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5400" b="1" dirty="0">
                <a:latin typeface="黑体" panose="02010609060101010101" pitchFamily="49" charset="-122"/>
                <a:ea typeface="黑体" panose="02010609060101010101" pitchFamily="49" charset="-122"/>
              </a:rPr>
              <a:t>平行登记要点</a:t>
            </a:r>
            <a:endParaRPr lang="zh-CN" altLang="en-US" sz="5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lvl="0" indent="457200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endParaRPr lang="zh-CN" altLang="en-US" sz="5400"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rcRect b="74833"/>
          <a:stretch>
            <a:fillRect/>
          </a:stretch>
        </p:blipFill>
        <p:spPr>
          <a:xfrm>
            <a:off x="254635" y="0"/>
            <a:ext cx="11894185" cy="168402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4" name="内容占位符 2"/>
          <p:cNvSpPr txBox="1"/>
          <p:nvPr/>
        </p:nvSpPr>
        <p:spPr>
          <a:xfrm>
            <a:off x="160655" y="1995170"/>
            <a:ext cx="11830050" cy="99377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457200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lang="zh-CN" sz="40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一、总分类账户与明细分类账户的关系</a:t>
            </a:r>
            <a:endParaRPr lang="zh-CN" sz="4000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marL="0" lvl="0" indent="457200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lang="en-US" altLang="zh-CN" sz="36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</a:t>
            </a:r>
            <a:r>
              <a:rPr lang="zh-CN" altLang="en-US" sz="36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(1)</a:t>
            </a:r>
            <a:r>
              <a:rPr lang="zh-CN" sz="36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联系</a:t>
            </a:r>
            <a:endParaRPr lang="zh-CN" sz="36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457200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lang="en-US" altLang="zh-CN" sz="36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</a:t>
            </a:r>
            <a:r>
              <a:rPr lang="zh-CN" sz="36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登记的原始依据相同，记录相同的经济业务</a:t>
            </a:r>
            <a:endParaRPr lang="zh-CN" sz="36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rcRect b="74259"/>
          <a:stretch>
            <a:fillRect/>
          </a:stretch>
        </p:blipFill>
        <p:spPr>
          <a:xfrm>
            <a:off x="80645" y="81280"/>
            <a:ext cx="11990705" cy="173609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tags/tag1.xml><?xml version="1.0" encoding="utf-8"?>
<p:tagLst xmlns:p="http://schemas.openxmlformats.org/presentationml/2006/main">
  <p:tag name="COMMONDATA" val="eyJoZGlkIjoiOWVkYWMzZWY4MzAyNmIxNTMzYmVkZjkwYjQzZGJiNDkifQ=="/>
  <p:tag name="KSO_WPP_MARK_KEY" val="3cea932a-921f-4ead-a884-2d4e2ec009cd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649</Words>
  <Application>WPS 演示</Application>
  <PresentationFormat/>
  <Paragraphs>64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16</vt:i4>
      </vt:variant>
    </vt:vector>
  </HeadingPairs>
  <TitlesOfParts>
    <vt:vector size="28" baseType="lpstr">
      <vt:lpstr>Arial</vt:lpstr>
      <vt:lpstr>宋体</vt:lpstr>
      <vt:lpstr>Wingdings</vt:lpstr>
      <vt:lpstr>等线</vt:lpstr>
      <vt:lpstr>等线 Light</vt:lpstr>
      <vt:lpstr>黑体</vt:lpstr>
      <vt:lpstr>Times New Roman</vt:lpstr>
      <vt:lpstr>微软雅黑</vt:lpstr>
      <vt:lpstr>Calibri</vt:lpstr>
      <vt:lpstr>Arial Unicode MS</vt:lpstr>
      <vt:lpstr>Office 主题​​</vt:lpstr>
      <vt:lpstr>1_Office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xbany</dc:creator>
  <cp:lastModifiedBy>琼</cp:lastModifiedBy>
  <cp:revision>81</cp:revision>
  <dcterms:created xsi:type="dcterms:W3CDTF">2018-12-25T01:05:00Z</dcterms:created>
  <dcterms:modified xsi:type="dcterms:W3CDTF">2022-11-14T14:08:18Z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080485BCEAB347C3AB6DFBF25C5D7C86</vt:lpwstr>
  </property>
  <property fmtid="{D5CDD505-2E9C-101B-9397-08002B2CF9AE}" pid="3" name="KSOProductBuildVer">
    <vt:lpwstr>2052-11.1.0.12763</vt:lpwstr>
  </property>
</Properties>
</file>