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0"/>
  </p:notesMasterIdLst>
  <p:handoutMasterIdLst>
    <p:handoutMasterId r:id="rId21"/>
  </p:handoutMasterIdLst>
  <p:sldIdLst>
    <p:sldId id="476" r:id="rId4"/>
    <p:sldId id="270" r:id="rId5"/>
    <p:sldId id="264" r:id="rId6"/>
    <p:sldId id="595" r:id="rId7"/>
    <p:sldId id="585" r:id="rId8"/>
    <p:sldId id="646" r:id="rId9"/>
    <p:sldId id="647" r:id="rId10"/>
    <p:sldId id="654" r:id="rId11"/>
    <p:sldId id="655" r:id="rId12"/>
    <p:sldId id="656" r:id="rId13"/>
    <p:sldId id="657" r:id="rId14"/>
    <p:sldId id="520" r:id="rId15"/>
    <p:sldId id="658" r:id="rId16"/>
    <p:sldId id="521" r:id="rId17"/>
    <p:sldId id="522" r:id="rId18"/>
    <p:sldId id="523" r:id="rId19"/>
  </p:sldIdLst>
  <p:sldSz cx="12192000" cy="6858000"/>
  <p:notesSz cx="6858000" cy="9144000"/>
  <p:custDataLst>
    <p:tags r:id="rId25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77"/>
    <p:restoredTop sz="94660"/>
  </p:normalViewPr>
  <p:slideViewPr>
    <p:cSldViewPr snapToGrid="0">
      <p:cViewPr varScale="1">
        <p:scale>
          <a:sx n="66" d="100"/>
          <a:sy n="66" d="100"/>
        </p:scale>
        <p:origin x="8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一、总分类账户与明细分类账户的关系</a:t>
            </a:r>
            <a:endParaRPr lang="zh-CN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)区别</a:t>
            </a:r>
            <a:endParaRPr lang="zh-CN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反映</a:t>
            </a:r>
            <a:r>
              <a:rPr 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的经济业务内容的详细程度不同，作用不同。</a:t>
            </a:r>
            <a:endParaRPr lang="zh-CN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总分类账户对其所属的明细分类账户起控制、统驭作用，明细分类账户对其所归属的总分类账户起补充、辅助、具体说明的作用。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二、平行登记的要点</a:t>
            </a:r>
            <a:endParaRPr lang="zh-CN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、依据相同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2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、方向相同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3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、期间相同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4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、金额相同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611"/>
          <a:stretch>
            <a:fillRect/>
          </a:stretch>
        </p:blipFill>
        <p:spPr>
          <a:xfrm>
            <a:off x="131445" y="0"/>
            <a:ext cx="12057380" cy="1654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6080" y="1995805"/>
            <a:ext cx="1209802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4000"/>
              <a:t>原材料总账</a:t>
            </a:r>
            <a:r>
              <a:rPr lang="zh-CN" sz="4000"/>
              <a:t>（</a:t>
            </a:r>
            <a:r>
              <a:rPr lang="en-US" altLang="zh-CN" sz="4000"/>
              <a:t>    </a:t>
            </a:r>
            <a:r>
              <a:rPr lang="zh-CN" altLang="en-US" sz="4000"/>
              <a:t>）</a:t>
            </a:r>
            <a:endParaRPr sz="4000"/>
          </a:p>
          <a:p>
            <a:r>
              <a:rPr sz="4000"/>
              <a:t>A.一般选择订本账</a:t>
            </a:r>
            <a:endParaRPr sz="4000"/>
          </a:p>
          <a:p>
            <a:r>
              <a:rPr sz="4000"/>
              <a:t>B.一般选择数量金额式账页</a:t>
            </a:r>
            <a:endParaRPr sz="4000"/>
          </a:p>
          <a:p>
            <a:r>
              <a:rPr sz="4000"/>
              <a:t>C.可以根据记账凭证登记,也可以根据科目汇总表登记 D.一般选择三栏式账页</a:t>
            </a:r>
            <a:endParaRPr sz="400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611"/>
          <a:stretch>
            <a:fillRect/>
          </a:stretch>
        </p:blipFill>
        <p:spPr>
          <a:xfrm>
            <a:off x="131445" y="0"/>
            <a:ext cx="12057380" cy="1654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6080" y="1995805"/>
            <a:ext cx="1209802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4000"/>
              <a:t>下列账簿中,应采用订本式账簿的有</a:t>
            </a:r>
            <a:r>
              <a:rPr lang="zh-CN" sz="4000"/>
              <a:t>（</a:t>
            </a:r>
            <a:r>
              <a:rPr lang="en-US" altLang="zh-CN" sz="4000"/>
              <a:t>     </a:t>
            </a:r>
            <a:r>
              <a:rPr lang="zh-CN" altLang="en-US" sz="4000"/>
              <a:t>）</a:t>
            </a:r>
            <a:r>
              <a:rPr sz="4000"/>
              <a:t>	</a:t>
            </a:r>
            <a:endParaRPr sz="4000"/>
          </a:p>
          <a:p>
            <a:r>
              <a:rPr sz="4000"/>
              <a:t>A.总账	</a:t>
            </a:r>
            <a:endParaRPr sz="4000"/>
          </a:p>
          <a:p>
            <a:r>
              <a:rPr sz="4000"/>
              <a:t>B.固定资产明细账	</a:t>
            </a:r>
            <a:endParaRPr sz="4000"/>
          </a:p>
          <a:p>
            <a:r>
              <a:rPr sz="4000"/>
              <a:t>C.库存现金日记账	</a:t>
            </a:r>
            <a:endParaRPr sz="4000"/>
          </a:p>
          <a:p>
            <a:r>
              <a:rPr sz="4000"/>
              <a:t>D.银行存款日记账	</a:t>
            </a:r>
            <a:endParaRPr sz="400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28395" y="2372360"/>
            <a:ext cx="101428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/>
              <a:t>   </a:t>
            </a:r>
            <a:r>
              <a:rPr lang="zh-CN" altLang="en-US" sz="5400"/>
              <a:t>课后习题</a:t>
            </a:r>
            <a:r>
              <a:rPr lang="en-US" altLang="zh-CN" sz="5400"/>
              <a:t>--</a:t>
            </a:r>
            <a:r>
              <a:rPr lang="zh-CN" sz="5400"/>
              <a:t>同步训练</a:t>
            </a:r>
            <a:endParaRPr lang="zh-CN" sz="5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333"/>
          <a:stretch>
            <a:fillRect/>
          </a:stretch>
        </p:blipFill>
        <p:spPr>
          <a:xfrm>
            <a:off x="62230" y="73025"/>
            <a:ext cx="12118340" cy="16814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000"/>
          <a:stretch>
            <a:fillRect/>
          </a:stretch>
        </p:blipFill>
        <p:spPr>
          <a:xfrm>
            <a:off x="89535" y="93980"/>
            <a:ext cx="12093575" cy="17005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4575" y="1896110"/>
            <a:ext cx="10182860" cy="1793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、会计账簿格式、适用范围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、会计账簿平行登记的要点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926"/>
          <a:stretch>
            <a:fillRect/>
          </a:stretch>
        </p:blipFill>
        <p:spPr>
          <a:xfrm>
            <a:off x="113030" y="114300"/>
            <a:ext cx="11886565" cy="1609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3044825"/>
            <a:ext cx="998601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思考：为何要进行总分类账户和明细分类账户的平行登记？</a:t>
            </a:r>
            <a:endParaRPr lang="zh-CN" altLang="en-US" sz="4400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158115" y="0"/>
            <a:ext cx="12007850" cy="1738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75970" y="3154680"/>
            <a:ext cx="106400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           </a:t>
            </a:r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</a:rPr>
              <a:t>清点人数，课前签到</a:t>
            </a:r>
            <a:endParaRPr lang="zh-CN" altLang="en-US" sz="4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904875" y="2012315"/>
            <a:ext cx="10382250" cy="20021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明确学习目标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、掌握会计账簿的格式、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适用范围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、掌握平行登记的要点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381635" y="3249930"/>
            <a:ext cx="11010900" cy="2334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会计账簿格式与适用范围</a:t>
            </a:r>
            <a:endParaRPr lang="zh-CN" altLang="en-US" sz="5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、按用途分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(1)序时账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现金日记账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(2)分类账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原材料总账、明细账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(3)备查账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租入固定资产登记簿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、按账页格式分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(1)三栏式账簿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库存现金日记账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(2)多栏式账簿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管理费用明细账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(3)数量金额式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原材料明细账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(4)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横线登记式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其他应收款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备用金明细账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、按外形特征分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(1)订本账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总账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(2)活页账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明细账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(3)卡片账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固定资产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381635" y="3249930"/>
            <a:ext cx="11010900" cy="2334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第二节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平行登记要点</a:t>
            </a:r>
            <a:endParaRPr lang="zh-CN" altLang="en-US" sz="5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9951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一、总分类账户与明细分类账户的关系</a:t>
            </a:r>
            <a:endParaRPr lang="zh-CN" sz="4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</a:t>
            </a:r>
            <a:r>
              <a:rPr 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联系</a:t>
            </a:r>
            <a:endParaRPr lang="zh-CN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登记的原始依据相同，记录相同的经济业务</a:t>
            </a:r>
            <a:endParaRPr lang="zh-CN" sz="3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COMMONDATA" val="eyJoZGlkIjoiOWVkYWMzZWY4MzAyNmIxNTMzYmVkZjkwYjQzZGJiNDkifQ=="/>
  <p:tag name="KSO_WPP_MARK_KEY" val="3cea932a-921f-4ead-a884-2d4e2ec009cd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WPS 演示</Application>
  <PresentationFormat/>
  <Paragraphs>64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宋体</vt:lpstr>
      <vt:lpstr>Wingdings</vt:lpstr>
      <vt:lpstr>等线</vt:lpstr>
      <vt:lpstr>等线 Light</vt:lpstr>
      <vt:lpstr>黑体</vt:lpstr>
      <vt:lpstr>Times New Roman</vt:lpstr>
      <vt:lpstr>微软雅黑</vt:lpstr>
      <vt:lpstr>Calibri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xbany</dc:creator>
  <cp:lastModifiedBy>琼</cp:lastModifiedBy>
  <cp:revision>81</cp:revision>
  <dcterms:created xsi:type="dcterms:W3CDTF">2018-12-25T01:05:00Z</dcterms:created>
  <dcterms:modified xsi:type="dcterms:W3CDTF">2022-11-14T14:08:18Z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080485BCEAB347C3AB6DFBF25C5D7C86</vt:lpwstr>
  </property>
  <property fmtid="{D5CDD505-2E9C-101B-9397-08002B2CF9AE}" pid="3" name="KSOProductBuildVer">
    <vt:lpwstr>2052-11.1.0.12763</vt:lpwstr>
  </property>
</Properties>
</file>