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8"/>
  </p:notesMasterIdLst>
  <p:handoutMasterIdLst>
    <p:handoutMasterId r:id="rId19"/>
  </p:handoutMasterIdLst>
  <p:sldIdLst>
    <p:sldId id="476" r:id="rId4"/>
    <p:sldId id="270" r:id="rId5"/>
    <p:sldId id="264" r:id="rId6"/>
    <p:sldId id="595" r:id="rId7"/>
    <p:sldId id="478" r:id="rId8"/>
    <p:sldId id="672" r:id="rId9"/>
    <p:sldId id="673" r:id="rId10"/>
    <p:sldId id="596" r:id="rId11"/>
    <p:sldId id="570" r:id="rId12"/>
    <p:sldId id="674" r:id="rId13"/>
    <p:sldId id="520" r:id="rId14"/>
    <p:sldId id="521" r:id="rId15"/>
    <p:sldId id="522" r:id="rId16"/>
    <p:sldId id="523" r:id="rId17"/>
  </p:sldIdLst>
  <p:sldSz cx="12192000" cy="6858000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77"/>
    <p:restoredTop sz="94660"/>
  </p:normalViewPr>
  <p:slideViewPr>
    <p:cSldViewPr snapToGrid="0">
      <p:cViewPr varScale="1">
        <p:scale>
          <a:sx n="66" d="100"/>
          <a:sy n="66" d="100"/>
        </p:scale>
        <p:origin x="8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/>
          </p:cNvPicPr>
          <p:nvPr userDrawn="1"/>
        </p:nvPicPr>
        <p:blipFill>
          <a:blip r:embed="rId2"/>
          <a:srcRect l="54997" t="45027"/>
          <a:stretch>
            <a:fillRect/>
          </a:stretch>
        </p:blipFill>
        <p:spPr>
          <a:xfrm>
            <a:off x="0" y="0"/>
            <a:ext cx="965200" cy="62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直角三角形 7"/>
          <p:cNvSpPr/>
          <p:nvPr/>
        </p:nvSpPr>
        <p:spPr>
          <a:xfrm>
            <a:off x="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 rot="10800000" flipV="1">
            <a:off x="11353800" y="6019800"/>
            <a:ext cx="838200" cy="83820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82600" y="0"/>
            <a:ext cx="103806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第二章　货币资金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915A0D-83C7-43A5-8E8B-362ABBC11D7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232D7E-88D8-42F7-98A5-96E15708017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ED6FDE-F51A-4887-8478-947E1B6392E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97C38A-8019-401C-97CC-A317FEE68F3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二、会计违法行为应承担的法律责任</a:t>
            </a:r>
            <a:endParaRPr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、行政责任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2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、刑事责任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611"/>
          <a:stretch>
            <a:fillRect/>
          </a:stretch>
        </p:blipFill>
        <p:spPr>
          <a:xfrm>
            <a:off x="131445" y="0"/>
            <a:ext cx="12057380" cy="1654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6080" y="1995805"/>
            <a:ext cx="1157160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4000"/>
              <a:t>某单位会计王某采用涂改手段,将购货发票的金额 10000元改为70 000元。根据《会计法》的有关规定,该行为属于（    ）。</a:t>
            </a:r>
            <a:endParaRPr sz="4000"/>
          </a:p>
          <a:p>
            <a:r>
              <a:rPr sz="4000"/>
              <a:t>A.伪造会计凭证	B.变造会计凭证	</a:t>
            </a:r>
            <a:endParaRPr sz="4000"/>
          </a:p>
          <a:p>
            <a:r>
              <a:rPr sz="4000"/>
              <a:t>C.伪造会计账簿	D.变造会计账簿	</a:t>
            </a:r>
            <a:endParaRPr sz="400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28395" y="2372360"/>
            <a:ext cx="101428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/>
              <a:t>   </a:t>
            </a:r>
            <a:r>
              <a:rPr lang="zh-CN" altLang="en-US" sz="5400"/>
              <a:t>课后习题</a:t>
            </a:r>
            <a:r>
              <a:rPr lang="en-US" altLang="zh-CN" sz="5400"/>
              <a:t>--</a:t>
            </a:r>
            <a:r>
              <a:rPr lang="zh-CN" sz="5400"/>
              <a:t>同步训练</a:t>
            </a:r>
            <a:endParaRPr lang="zh-CN" sz="5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333"/>
          <a:stretch>
            <a:fillRect/>
          </a:stretch>
        </p:blipFill>
        <p:spPr>
          <a:xfrm>
            <a:off x="62230" y="73025"/>
            <a:ext cx="12118340" cy="16814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5000"/>
          <a:stretch>
            <a:fillRect/>
          </a:stretch>
        </p:blipFill>
        <p:spPr>
          <a:xfrm>
            <a:off x="89535" y="93980"/>
            <a:ext cx="12093575" cy="17005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4575" y="1896110"/>
            <a:ext cx="10182860" cy="1793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1、法律责任的概念</a:t>
            </a:r>
            <a:endParaRPr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2、会计违法行为的法律责任</a:t>
            </a:r>
            <a:endParaRPr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5926"/>
          <a:stretch>
            <a:fillRect/>
          </a:stretch>
        </p:blipFill>
        <p:spPr>
          <a:xfrm>
            <a:off x="113030" y="114300"/>
            <a:ext cx="11886565" cy="1609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3044825"/>
            <a:ext cx="105232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思考：若老板授意你做假账，你应该怎么办？</a:t>
            </a:r>
            <a:endParaRPr lang="zh-CN" altLang="en-US" sz="4400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158115" y="0"/>
            <a:ext cx="12007850" cy="17386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75970" y="3154680"/>
            <a:ext cx="106400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           </a:t>
            </a:r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</a:rPr>
              <a:t>清点人数，课前签到</a:t>
            </a:r>
            <a:endParaRPr lang="zh-CN" altLang="en-US" sz="4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904875" y="2012315"/>
            <a:ext cx="10382250" cy="20021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明确学习目标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、了解法律责任的概念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、掌握会计违法行为的法律责任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1010285" y="3249930"/>
            <a:ext cx="10382250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第一节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法律责任的概念</a:t>
            </a:r>
            <a:endParaRPr lang="zh-CN" altLang="en-US" sz="54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一、法律责任的概念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法律责任是指违反法律规定的行为应当承担的法律后果,也就是对违法的制裁。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二、行政责任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1、行政处罚主要分为八种:警告；罚款；没收违法所得；没收非法财物；责令停产停业；暂扣或者吊销许可证；暂扣或者吊销执照；行政拘留。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2、行政处分的形式有警告、记过、记大过、降级、撤职、开除等。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三、刑事责任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、主刑分为管制、拘役、有期徒刑、无期徒刑和死刑。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、附加刑分为罚金、剥夺政治权利和没收财产。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文本框 5"/>
          <p:cNvSpPr txBox="1"/>
          <p:nvPr/>
        </p:nvSpPr>
        <p:spPr>
          <a:xfrm>
            <a:off x="381635" y="3249930"/>
            <a:ext cx="11010900" cy="121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第二节</a:t>
            </a:r>
            <a:r>
              <a:rPr lang="en-US" altLang="zh-CN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dirty="0">
                <a:latin typeface="黑体" panose="02010609060101010101" pitchFamily="49" charset="-122"/>
                <a:ea typeface="黑体" panose="02010609060101010101" pitchFamily="49" charset="-122"/>
              </a:rPr>
              <a:t>会计违法行为的法律责任</a:t>
            </a:r>
            <a:endParaRPr lang="zh-CN" altLang="en-US" sz="5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74833"/>
          <a:stretch>
            <a:fillRect/>
          </a:stretch>
        </p:blipFill>
        <p:spPr>
          <a:xfrm>
            <a:off x="254635" y="0"/>
            <a:ext cx="11894185" cy="168402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内容占位符 2"/>
          <p:cNvSpPr txBox="1"/>
          <p:nvPr/>
        </p:nvSpPr>
        <p:spPr>
          <a:xfrm>
            <a:off x="160655" y="1817370"/>
            <a:ext cx="11830050" cy="993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一、会计违法行为</a:t>
            </a:r>
            <a:endParaRPr sz="3600" b="1" dirty="0"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1、不依法设置会计账簿等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2、伪造、变造会计凭证、账簿、报告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3、隐匿、故意销毁依法应当保存的会计资料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4、授意、指使、强令会计人员做违法行为    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457200" eaLnBrk="1" hangingPunct="1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sz="36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5、分别应承担的法律责任</a:t>
            </a:r>
            <a:endParaRPr sz="36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b="74259"/>
          <a:stretch>
            <a:fillRect/>
          </a:stretch>
        </p:blipFill>
        <p:spPr>
          <a:xfrm>
            <a:off x="80645" y="81280"/>
            <a:ext cx="11990705" cy="173609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COMMONDATA" val="eyJoZGlkIjoiOWVkYWMzZWY4MzAyNmIxNTMzYmVkZjkwYjQzZGJiNDkifQ=="/>
  <p:tag name="KSO_WPP_MARK_KEY" val="3cea932a-921f-4ead-a884-2d4e2ec009cd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WPS 演示</Application>
  <PresentationFormat/>
  <Paragraphs>45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等线</vt:lpstr>
      <vt:lpstr>等线 Light</vt:lpstr>
      <vt:lpstr>黑体</vt:lpstr>
      <vt:lpstr>Times New Roman</vt:lpstr>
      <vt:lpstr>微软雅黑</vt:lpstr>
      <vt:lpstr>Calibri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xbany</dc:creator>
  <cp:lastModifiedBy>琼</cp:lastModifiedBy>
  <cp:revision>83</cp:revision>
  <dcterms:created xsi:type="dcterms:W3CDTF">2018-12-25T01:05:00Z</dcterms:created>
  <dcterms:modified xsi:type="dcterms:W3CDTF">2022-12-01T05:21:02Z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7414C4F6336D443E8E86B7A34FC9F0D9</vt:lpwstr>
  </property>
  <property fmtid="{D5CDD505-2E9C-101B-9397-08002B2CF9AE}" pid="3" name="KSOProductBuildVer">
    <vt:lpwstr>2052-11.1.0.12763</vt:lpwstr>
  </property>
</Properties>
</file>